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68" r:id="rId3"/>
    <p:sldId id="270" r:id="rId4"/>
    <p:sldId id="261" r:id="rId5"/>
    <p:sldId id="277" r:id="rId6"/>
    <p:sldId id="276" r:id="rId7"/>
    <p:sldId id="278" r:id="rId8"/>
    <p:sldId id="283" r:id="rId9"/>
    <p:sldId id="279" r:id="rId10"/>
    <p:sldId id="285" r:id="rId11"/>
    <p:sldId id="281" r:id="rId12"/>
    <p:sldId id="265" r:id="rId13"/>
    <p:sldId id="28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ayan Schwab" initials="MS" lastIdx="11" clrIdx="0"/>
  <p:cmAuthor id="1" name="Kathy Malloy" initials="RDT" lastIdx="1" clrIdx="1"/>
  <p:cmAuthor id="2" name="Mary Lieh-Lai" initials="ML" lastIdx="1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917" autoAdjust="0"/>
  </p:normalViewPr>
  <p:slideViewPr>
    <p:cSldViewPr>
      <p:cViewPr>
        <p:scale>
          <a:sx n="80" d="100"/>
          <a:sy n="80" d="100"/>
        </p:scale>
        <p:origin x="-864" y="6"/>
      </p:cViewPr>
      <p:guideLst>
        <p:guide orient="horz" pos="2160"/>
        <p:guide pos="2880"/>
      </p:guideLst>
    </p:cSldViewPr>
  </p:slideViewPr>
  <p:notesTextViewPr>
    <p:cViewPr>
      <p:scale>
        <a:sx n="1" d="1"/>
        <a:sy n="1" d="1"/>
      </p:scale>
      <p:origin x="0" y="0"/>
    </p:cViewPr>
  </p:notesTextViewPr>
  <p:sorterViewPr>
    <p:cViewPr>
      <p:scale>
        <a:sx n="100" d="100"/>
        <a:sy n="100" d="100"/>
      </p:scale>
      <p:origin x="0" y="3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E897729F-22DD-4341-B38C-814CE65A30F6}" type="datetimeFigureOut">
              <a:rPr lang="en-US"/>
              <a:pPr>
                <a:defRPr/>
              </a:pPr>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9E4F4296-7BB9-9044-80F5-6911B84BCC56}" type="slidenum">
              <a:rPr lang="en-US"/>
              <a:pPr>
                <a:defRPr/>
              </a:pPr>
              <a:t>‹#›</a:t>
            </a:fld>
            <a:endParaRPr lang="en-US"/>
          </a:p>
        </p:txBody>
      </p:sp>
    </p:spTree>
    <p:extLst>
      <p:ext uri="{BB962C8B-B14F-4D97-AF65-F5344CB8AC3E}">
        <p14:creationId xmlns:p14="http://schemas.microsoft.com/office/powerpoint/2010/main" val="40029791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goal of this is to review </a:t>
            </a:r>
            <a:r>
              <a:rPr lang="en-US" dirty="0" smtClean="0">
                <a:latin typeface="Arial" panose="020B0604020202020204" pitchFamily="34" charset="0"/>
                <a:cs typeface="Arial" panose="020B0604020202020204" pitchFamily="34" charset="0"/>
              </a:rPr>
              <a:t>what </a:t>
            </a:r>
            <a:r>
              <a:rPr lang="en-US" dirty="0">
                <a:latin typeface="Arial" panose="020B0604020202020204" pitchFamily="34" charset="0"/>
                <a:cs typeface="Arial" panose="020B0604020202020204" pitchFamily="34" charset="0"/>
              </a:rPr>
              <a:t>the </a:t>
            </a:r>
            <a:r>
              <a:rPr lang="en-US" dirty="0" smtClean="0">
                <a:latin typeface="Arial" panose="020B0604020202020204" pitchFamily="34" charset="0"/>
                <a:cs typeface="Arial" panose="020B0604020202020204" pitchFamily="34" charset="0"/>
              </a:rPr>
              <a:t>CCC </a:t>
            </a:r>
            <a:r>
              <a:rPr lang="en-US" dirty="0">
                <a:latin typeface="Arial" panose="020B0604020202020204" pitchFamily="34" charset="0"/>
                <a:cs typeface="Arial" panose="020B0604020202020204" pitchFamily="34" charset="0"/>
              </a:rPr>
              <a:t>is doing and </a:t>
            </a:r>
            <a:r>
              <a:rPr lang="en-US" dirty="0" smtClean="0">
                <a:latin typeface="Arial" panose="020B0604020202020204" pitchFamily="34" charset="0"/>
                <a:cs typeface="Arial" panose="020B0604020202020204" pitchFamily="34" charset="0"/>
              </a:rPr>
              <a:t>how faculty members are involved. </a:t>
            </a:r>
          </a:p>
          <a:p>
            <a:endParaRPr lang="en-US" dirty="0" smtClean="0">
              <a:latin typeface="Arial" panose="020B0604020202020204" pitchFamily="34" charset="0"/>
              <a:cs typeface="Arial" panose="020B0604020202020204" pitchFamily="34" charset="0"/>
            </a:endParaRPr>
          </a:p>
          <a:p>
            <a:r>
              <a:rPr lang="en-US" altLang="en-US" dirty="0" smtClean="0">
                <a:ea typeface="ＭＳ Ｐゴシック" pitchFamily="34" charset="-128"/>
                <a:cs typeface="Arial" charset="0"/>
              </a:rPr>
              <a:t>This slide deck was created in December 2013 and care should be taken to ensure that updates and changes that have occurred since then are incorporated to provide an up to date and accurate presentation.</a:t>
            </a: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70A9668-C0C9-1244-BA7D-B954670F2E7B}" type="slidenum">
              <a:rPr lang="en-US" sz="1200">
                <a:latin typeface="Calibri" charset="0"/>
                <a:cs typeface="Arial" charset="0"/>
              </a:rPr>
              <a:pPr eaLnBrk="1" hangingPunct="1"/>
              <a:t>1</a:t>
            </a:fld>
            <a:endParaRPr lang="en-US" sz="1200">
              <a:latin typeface="Calibri"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latin typeface="Arial" panose="020B0604020202020204" pitchFamily="34" charset="0"/>
                <a:cs typeface="Arial" panose="020B0604020202020204" pitchFamily="34" charset="0"/>
              </a:rPr>
              <a:t>How do programs report the Milestones to the ACGME? The CCC</a:t>
            </a:r>
            <a:r>
              <a:rPr lang="en-US" baseline="0" dirty="0" smtClean="0">
                <a:latin typeface="Arial" panose="020B0604020202020204" pitchFamily="34" charset="0"/>
                <a:cs typeface="Arial" panose="020B0604020202020204" pitchFamily="34" charset="0"/>
              </a:rPr>
              <a:t> will have to meet with enough lead time for the reports to be entered directly into the ACGME Accreditation Data System (ADS) within the designated reporting windows.</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There is a window of time for this reporting to occur from November 1 to December 31, and again from May 1 to June 15. This will require that the first milestones are collected before the end of the first six months of the academic year. The second Milestone evaluations will not exactly be at the end of 12 months, but should approximately be at six months after the first Milestone evaluation of the academic year.</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It is essential to report on every Set of Milestones for every resident at each reporting period.</a:t>
            </a:r>
          </a:p>
          <a:p>
            <a:endParaRPr lang="en-US" baseline="0"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9544F5-68C6-8841-899D-A8D8D5CBDE00}" type="slidenum">
              <a:rPr lang="en-US" sz="1200">
                <a:latin typeface="Calibri" charset="0"/>
                <a:cs typeface="Arial" charset="0"/>
              </a:rPr>
              <a:pPr eaLnBrk="1" hangingPunct="1"/>
              <a:t>10</a:t>
            </a:fld>
            <a:endParaRPr lang="en-US" sz="1200">
              <a:latin typeface="Calibri"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Overall, the goal is to have the CCC review input from different sources. </a:t>
            </a:r>
            <a:r>
              <a:rPr lang="en-US" baseline="0" dirty="0" smtClean="0">
                <a:latin typeface="Arial" panose="020B0604020202020204" pitchFamily="34" charset="0"/>
                <a:cs typeface="Arial" panose="020B0604020202020204" pitchFamily="34" charset="0"/>
              </a:rPr>
              <a:t>The role of the CCC is to consider all of the evaluations and make an overall decision on how the resident is progressing, and which milestones have been met and which Milestone level to continue to work toward.</a:t>
            </a: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11</a:t>
            </a:fld>
            <a:endParaRPr lang="en-US"/>
          </a:p>
        </p:txBody>
      </p:sp>
    </p:spTree>
    <p:extLst>
      <p:ext uri="{BB962C8B-B14F-4D97-AF65-F5344CB8AC3E}">
        <p14:creationId xmlns:p14="http://schemas.microsoft.com/office/powerpoint/2010/main" val="2794945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smtClean="0">
                <a:latin typeface="Arial" panose="020B0604020202020204" pitchFamily="34" charset="0"/>
                <a:cs typeface="Arial" panose="020B0604020202020204" pitchFamily="34" charset="0"/>
              </a:rPr>
              <a:t>The first step is for the program</a:t>
            </a:r>
            <a:r>
              <a:rPr lang="en-US" baseline="0" dirty="0" smtClean="0">
                <a:latin typeface="Arial" panose="020B0604020202020204" pitchFamily="34" charset="0"/>
                <a:cs typeface="Arial" panose="020B0604020202020204" pitchFamily="34" charset="0"/>
              </a:rPr>
              <a:t> director to</a:t>
            </a:r>
            <a:r>
              <a:rPr lang="en-US" dirty="0" smtClean="0">
                <a:latin typeface="Arial" panose="020B0604020202020204" pitchFamily="34" charset="0"/>
                <a:cs typeface="Arial" panose="020B0604020202020204" pitchFamily="34" charset="0"/>
              </a:rPr>
              <a:t> name the members of the CCC. The members need to learn the specialty Milestones. The Milestone documents</a:t>
            </a:r>
            <a:r>
              <a:rPr lang="en-US" baseline="0" dirty="0" smtClean="0">
                <a:latin typeface="Arial" panose="020B0604020202020204" pitchFamily="34" charset="0"/>
                <a:cs typeface="Arial" panose="020B0604020202020204" pitchFamily="34" charset="0"/>
              </a:rPr>
              <a:t> can be found on the ACGME Review Committee web page for each specialty and in the Milestone section of the NAS area of the ACGME website. The faculty members will need to decide which milestones can be evaluated on each rotation, and if there are other experiences which may not easily fit into a rotation but are needed in order to assess a resident on certain milestones. For example, a Systems-based Practice subcompetency may necessitate that an evaluation form is completed for a quality project, or for a Practice-based Learning and Improvement subcompetency, evaluation of a journal club presentation might be needed to assess a resident’s progress.</a:t>
            </a:r>
          </a:p>
          <a:p>
            <a:pPr eaLnBrk="1" hangingPunct="1"/>
            <a:endParaRPr lang="en-US" baseline="0" dirty="0" smtClean="0">
              <a:latin typeface="Arial" panose="020B0604020202020204" pitchFamily="34" charset="0"/>
              <a:cs typeface="Arial" panose="020B0604020202020204" pitchFamily="34" charset="0"/>
            </a:endParaRPr>
          </a:p>
          <a:p>
            <a:pPr eaLnBrk="1" hangingPunct="1"/>
            <a:r>
              <a:rPr lang="en-US" baseline="0" dirty="0" smtClean="0">
                <a:latin typeface="Arial" panose="020B0604020202020204" pitchFamily="34" charset="0"/>
                <a:cs typeface="Arial" panose="020B0604020202020204" pitchFamily="34" charset="0"/>
              </a:rPr>
              <a:t>The CCC may want to meet prior to any actual evaluations to review the Milestones and come to agreement on what a resident has to do to be assigned a particular Milestone level.</a:t>
            </a:r>
          </a:p>
          <a:p>
            <a:pPr eaLnBrk="1" hangingPunct="1"/>
            <a:endParaRPr lang="en-US" baseline="0" dirty="0" smtClean="0">
              <a:latin typeface="Arial" panose="020B0604020202020204" pitchFamily="34" charset="0"/>
              <a:cs typeface="Arial" panose="020B0604020202020204" pitchFamily="34" charset="0"/>
            </a:endParaRPr>
          </a:p>
          <a:p>
            <a:pPr eaLnBrk="1" hangingPunct="1"/>
            <a:r>
              <a:rPr lang="en-US" baseline="0" dirty="0" smtClean="0">
                <a:latin typeface="Arial" panose="020B0604020202020204" pitchFamily="34" charset="0"/>
                <a:cs typeface="Arial" panose="020B0604020202020204" pitchFamily="34" charset="0"/>
              </a:rPr>
              <a:t>Programs should feel free to share evaluation tools with other programs and program directors within their specialties.</a:t>
            </a:r>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875077-379F-F241-BE1C-4C55CB8D4D40}"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 summary, the goal of the slide presentation is to address these three key points</a:t>
            </a:r>
            <a:r>
              <a:rPr lang="en-US" baseline="0" dirty="0" smtClean="0"/>
              <a:t> by providing some guidance with regard to how the CCC functions.</a:t>
            </a:r>
            <a:endParaRPr lang="en-US" dirty="0"/>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13</a:t>
            </a:fld>
            <a:endParaRPr lang="en-US"/>
          </a:p>
        </p:txBody>
      </p:sp>
    </p:spTree>
    <p:extLst>
      <p:ext uri="{BB962C8B-B14F-4D97-AF65-F5344CB8AC3E}">
        <p14:creationId xmlns:p14="http://schemas.microsoft.com/office/powerpoint/2010/main" val="2042744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This slide deck covers basic information on how a </a:t>
            </a:r>
            <a:r>
              <a:rPr lang="en-US" baseline="0" dirty="0" smtClean="0">
                <a:latin typeface="Arial" panose="020B0604020202020204" pitchFamily="34" charset="0"/>
                <a:cs typeface="Arial" panose="020B0604020202020204" pitchFamily="34" charset="0"/>
              </a:rPr>
              <a:t>CCC can assess the Milestones, what the Program Requirements say or do not say about a CCC, and how a CCC can be structured.</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2</a:t>
            </a:fld>
            <a:endParaRPr lang="en-US"/>
          </a:p>
        </p:txBody>
      </p:sp>
    </p:spTree>
    <p:extLst>
      <p:ext uri="{BB962C8B-B14F-4D97-AF65-F5344CB8AC3E}">
        <p14:creationId xmlns:p14="http://schemas.microsoft.com/office/powerpoint/2010/main" val="4104443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ACGME understands that </a:t>
            </a:r>
            <a:r>
              <a:rPr lang="en-US" dirty="0" smtClean="0">
                <a:latin typeface="Arial" panose="020B0604020202020204" pitchFamily="34" charset="0"/>
                <a:cs typeface="Arial" panose="020B0604020202020204" pitchFamily="34" charset="0"/>
              </a:rPr>
              <a:t>programs</a:t>
            </a:r>
            <a:r>
              <a:rPr lang="en-US" baseline="0" dirty="0" smtClean="0">
                <a:latin typeface="Arial" panose="020B0604020202020204" pitchFamily="34" charset="0"/>
                <a:cs typeface="Arial" panose="020B0604020202020204" pitchFamily="34" charset="0"/>
              </a:rPr>
              <a:t> have different structures, sizes of faculty, and numbers of residents or fellows, and that each program will have to be structured differently to accommodate each of those factors. The general concept is to use the Milestones to achieve a more objective assessment of each resident, and to get better feedback, earlier detection of a resident having difficulty, and earlier intervention and remediation when necessary. As programs become more familiar with the Milestones, the hope is that programs and CCCs will think of new innovative ways to use aggregate data from the Milestones for curricular improvement.</a:t>
            </a:r>
            <a:endParaRPr lang="en-US" dirty="0">
              <a:latin typeface="Arial" panose="020B0604020202020204" pitchFamily="34" charset="0"/>
              <a:cs typeface="Arial" panose="020B0604020202020204" pitchFamily="34" charset="0"/>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9544F5-68C6-8841-899D-A8D8D5CBDE00}" type="slidenum">
              <a:rPr lang="en-US" sz="1200">
                <a:latin typeface="Calibri" charset="0"/>
                <a:cs typeface="Arial" charset="0"/>
              </a:rPr>
              <a:pPr eaLnBrk="1" hangingPunct="1"/>
              <a:t>3</a:t>
            </a:fld>
            <a:endParaRPr lang="en-US" sz="1200">
              <a:latin typeface="Calibri"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r>
              <a:rPr lang="en-US" dirty="0" smtClean="0">
                <a:latin typeface="Arial" panose="020B0604020202020204" pitchFamily="34" charset="0"/>
                <a:cs typeface="Arial" panose="020B0604020202020204" pitchFamily="34" charset="0"/>
              </a:rPr>
              <a:t>Using</a:t>
            </a:r>
            <a:r>
              <a:rPr lang="en-US" baseline="0" dirty="0" smtClean="0">
                <a:latin typeface="Arial" panose="020B0604020202020204" pitchFamily="34" charset="0"/>
                <a:cs typeface="Arial" panose="020B0604020202020204" pitchFamily="34" charset="0"/>
              </a:rPr>
              <a:t> M</a:t>
            </a:r>
            <a:r>
              <a:rPr lang="en-US" dirty="0" smtClean="0">
                <a:latin typeface="Arial" panose="020B0604020202020204" pitchFamily="34" charset="0"/>
                <a:cs typeface="Arial" panose="020B0604020202020204" pitchFamily="34" charset="0"/>
              </a:rPr>
              <a:t>ilestones has many advantages over the current practice </a:t>
            </a:r>
            <a:r>
              <a:rPr lang="en-US" baseline="0" dirty="0" smtClean="0">
                <a:latin typeface="Arial" panose="020B0604020202020204" pitchFamily="34" charset="0"/>
                <a:cs typeface="Arial" panose="020B0604020202020204" pitchFamily="34" charset="0"/>
              </a:rPr>
              <a:t>in which a single individual (program director) can make all decisions regarding progress for all residents in a program.</a:t>
            </a:r>
            <a:r>
              <a:rPr lang="en-US" dirty="0" smtClean="0">
                <a:latin typeface="Arial" panose="020B0604020202020204" pitchFamily="34" charset="0"/>
                <a:cs typeface="Arial" panose="020B0604020202020204" pitchFamily="34" charset="0"/>
              </a:rPr>
              <a:t> A big advantage of use of the</a:t>
            </a:r>
            <a:r>
              <a:rPr lang="en-US" baseline="0" dirty="0" smtClean="0">
                <a:latin typeface="Arial" panose="020B0604020202020204" pitchFamily="34" charset="0"/>
                <a:cs typeface="Arial" panose="020B0604020202020204" pitchFamily="34" charset="0"/>
              </a:rPr>
              <a:t> CCC </a:t>
            </a:r>
            <a:r>
              <a:rPr lang="en-US" dirty="0" smtClean="0">
                <a:latin typeface="Arial" panose="020B0604020202020204" pitchFamily="34" charset="0"/>
                <a:cs typeface="Arial" panose="020B0604020202020204" pitchFamily="34" charset="0"/>
              </a:rPr>
              <a:t>is that more voices can lead to more faculty member interest and engagement in resident education, and more open and thoughtful faculty member evaluations of residents. Using</a:t>
            </a:r>
            <a:r>
              <a:rPr lang="en-US" baseline="0" dirty="0" smtClean="0">
                <a:latin typeface="Arial" panose="020B0604020202020204" pitchFamily="34" charset="0"/>
                <a:cs typeface="Arial" panose="020B0604020202020204" pitchFamily="34" charset="0"/>
              </a:rPr>
              <a:t> a committee will increase the chances for a more balanced summary evaluation of each resident. One individual, no matter how dedicated and objective, may have biases or values that don’t represent the views of the entire faculty. A committee can also decrease the chance for an accusation of a bias from a resident who receives an evaluation that is below his or her expectation.</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The size, composition, and workflow for each CCC will vary, and the Program Requirements allow that flexibility. Therefore, the Requirements are deliberately broad to allow programs to select the best approach for them individually.</a:t>
            </a:r>
            <a:endParaRPr lang="en-US" dirty="0">
              <a:latin typeface="Arial" panose="020B0604020202020204" pitchFamily="34" charset="0"/>
              <a:cs typeface="Arial" panose="020B0604020202020204" pitchFamily="34" charset="0"/>
            </a:endParaRPr>
          </a:p>
        </p:txBody>
      </p:sp>
      <p:sp>
        <p:nvSpPr>
          <p:cNvPr id="440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19BD2FF-3027-9E4D-B9AD-B60E94E99D05}" type="slidenum">
              <a:rPr lang="en-US" sz="1200">
                <a:latin typeface="Calibri" charset="0"/>
                <a:cs typeface="Arial" charset="0"/>
              </a:rPr>
              <a:pPr eaLnBrk="1" hangingPunct="1"/>
              <a:t>4</a:t>
            </a:fld>
            <a:endParaRPr lang="en-US" sz="1200">
              <a:latin typeface="Calibri"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The reason for a required written description is so that every participant knows what his or her responsibility is to the CCC, and to</a:t>
            </a:r>
            <a:r>
              <a:rPr lang="en-US" baseline="0" dirty="0" smtClean="0">
                <a:latin typeface="Arial" panose="020B0604020202020204" pitchFamily="34" charset="0"/>
                <a:cs typeface="Arial" panose="020B0604020202020204" pitchFamily="34" charset="0"/>
              </a:rPr>
              <a:t> ensure a fair process that all the members and the program director agree to follow. The responsibilities may go beyond what is listed in the ACGME Program Requirements. For some programs, the CCC will also be the Curriculum Committee or the Program Evaluation Committee, or may exist with a different name with additional responsibilities.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5</a:t>
            </a:fld>
            <a:endParaRPr lang="en-US"/>
          </a:p>
        </p:txBody>
      </p:sp>
    </p:spTree>
    <p:extLst>
      <p:ext uri="{BB962C8B-B14F-4D97-AF65-F5344CB8AC3E}">
        <p14:creationId xmlns:p14="http://schemas.microsoft.com/office/powerpoint/2010/main" val="2841978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lide Image Placeholder 1"/>
          <p:cNvSpPr>
            <a:spLocks noGrp="1" noRot="1" noChangeAspect="1" noTextEdit="1"/>
          </p:cNvSpPr>
          <p:nvPr>
            <p:ph type="sldImg"/>
          </p:nvPr>
        </p:nvSpPr>
        <p:spPr>
          <a:ln/>
        </p:spPr>
      </p:sp>
      <p:sp>
        <p:nvSpPr>
          <p:cNvPr id="614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The minimum requirement for CCC membership is three members, but membership can be larger for some programs. </a:t>
            </a:r>
            <a:r>
              <a:rPr lang="en-US" baseline="0" dirty="0" smtClean="0">
                <a:latin typeface="Arial" panose="020B0604020202020204" pitchFamily="34" charset="0"/>
                <a:cs typeface="Arial" panose="020B0604020202020204" pitchFamily="34" charset="0"/>
              </a:rPr>
              <a:t> In addition to the three faculty members, the CCC</a:t>
            </a:r>
            <a:r>
              <a:rPr lang="en-US" dirty="0" smtClean="0">
                <a:latin typeface="Arial" panose="020B0604020202020204" pitchFamily="34" charset="0"/>
                <a:cs typeface="Arial" panose="020B0604020202020204" pitchFamily="34" charset="0"/>
              </a:rPr>
              <a:t> can include others who can give a broader</a:t>
            </a:r>
            <a:r>
              <a:rPr lang="en-US" baseline="0" dirty="0" smtClean="0">
                <a:latin typeface="Arial" panose="020B0604020202020204" pitchFamily="34" charset="0"/>
                <a:cs typeface="Arial" panose="020B0604020202020204" pitchFamily="34" charset="0"/>
              </a:rPr>
              <a:t> view of the residents. Note that the membership of the CCC is appointed by the program director, who is still ultimately responsible for the program.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The program</a:t>
            </a:r>
            <a:r>
              <a:rPr lang="en-US" baseline="0" dirty="0" smtClean="0">
                <a:latin typeface="Arial" panose="020B0604020202020204" pitchFamily="34" charset="0"/>
                <a:cs typeface="Arial" panose="020B0604020202020204" pitchFamily="34" charset="0"/>
              </a:rPr>
              <a:t> can decide how the program director best fits into the CCC. </a:t>
            </a:r>
            <a:r>
              <a:rPr lang="en-US" dirty="0" smtClean="0">
                <a:latin typeface="Arial" panose="020B0604020202020204" pitchFamily="34" charset="0"/>
                <a:cs typeface="Arial" panose="020B0604020202020204" pitchFamily="34" charset="0"/>
              </a:rPr>
              <a:t>Some programs might want the program director to be</a:t>
            </a:r>
            <a:r>
              <a:rPr lang="en-US" baseline="0" dirty="0" smtClean="0">
                <a:latin typeface="Arial" panose="020B0604020202020204" pitchFamily="34" charset="0"/>
                <a:cs typeface="Arial" panose="020B0604020202020204" pitchFamily="34" charset="0"/>
              </a:rPr>
              <a:t> the chair, while others may prefer the program director as an ex-officio member, and others still may decide not to have the program director as a member at all. The chair of the CCC could be the program director, an associate program director, or another member of the faculty. It would be important for the program director to not assert so strong of a role as to overpower the discussion of the other members.</a:t>
            </a:r>
            <a:endParaRPr lang="en-US" dirty="0" smtClean="0">
              <a:latin typeface="Arial" panose="020B0604020202020204" pitchFamily="34" charset="0"/>
              <a:cs typeface="Arial" panose="020B0604020202020204" pitchFamily="34" charset="0"/>
            </a:endParaRPr>
          </a:p>
        </p:txBody>
      </p:sp>
      <p:sp>
        <p:nvSpPr>
          <p:cNvPr id="614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35A11FD-E00A-5741-8978-F98C0DEDADF0}" type="slidenum">
              <a:rPr lang="en-US" sz="1200"/>
              <a:pPr eaLnBrk="1" hangingPunct="1"/>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This</a:t>
            </a:r>
            <a:r>
              <a:rPr lang="en-US" baseline="0" dirty="0" smtClean="0">
                <a:latin typeface="Arial" panose="020B0604020202020204" pitchFamily="34" charset="0"/>
                <a:cs typeface="Arial" panose="020B0604020202020204" pitchFamily="34" charset="0"/>
              </a:rPr>
              <a:t> outlines</a:t>
            </a:r>
            <a:r>
              <a:rPr lang="en-US" dirty="0" smtClean="0">
                <a:latin typeface="Arial" panose="020B0604020202020204" pitchFamily="34" charset="0"/>
                <a:cs typeface="Arial" panose="020B0604020202020204" pitchFamily="34" charset="0"/>
              </a:rPr>
              <a:t> the minimum</a:t>
            </a:r>
            <a:r>
              <a:rPr lang="en-US" baseline="0" dirty="0" smtClean="0">
                <a:latin typeface="Arial" panose="020B0604020202020204" pitchFamily="34" charset="0"/>
                <a:cs typeface="Arial" panose="020B0604020202020204" pitchFamily="34" charset="0"/>
              </a:rPr>
              <a:t> responsibilities that the ACGME requires of the CCC. The review process is left up to the individual committee to decide. The CCC can decide to have some members pre-review the information for each resident and then present them to the group as a whole.  The process of pre-review is thought to be helpful in large programs. The CCC may also choose to have the entire committee review every resident. When and how often the CCC meets is also flexible, but the expectation is that the CCC should review every resident for progression on every set of milestones every six months. If there is not enough information at a given time to determine if a resident has made progress on a particular set of milestones (e.g., the resident was on a six-month leave of absence), the committee should just record that there was no change in the milestone level instead of assigning a lower or higher milestone level simply because time has passed.</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The CCC reviews all of the residents, gives advice, and makes recommendations for milestone levels. Milestones designations are formative rather than summative. The program director still makes the final determination about each resident’s ability to practice independently (summative).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E4F4296-7BB9-9044-80F5-6911B84BCC56}" type="slidenum">
              <a:rPr lang="en-US" smtClean="0"/>
              <a:pPr>
                <a:defRPr/>
              </a:pPr>
              <a:t>7</a:t>
            </a:fld>
            <a:endParaRPr lang="en-US"/>
          </a:p>
        </p:txBody>
      </p:sp>
    </p:spTree>
    <p:extLst>
      <p:ext uri="{BB962C8B-B14F-4D97-AF65-F5344CB8AC3E}">
        <p14:creationId xmlns:p14="http://schemas.microsoft.com/office/powerpoint/2010/main" val="3385145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a:ln/>
        </p:spPr>
      </p:sp>
      <p:sp>
        <p:nvSpPr>
          <p:cNvPr id="102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US" dirty="0" smtClean="0">
                <a:latin typeface="Arial" panose="020B0604020202020204" pitchFamily="34" charset="0"/>
                <a:cs typeface="Arial" panose="020B0604020202020204" pitchFamily="34" charset="0"/>
              </a:rPr>
              <a:t>How</a:t>
            </a:r>
            <a:r>
              <a:rPr lang="en-US" baseline="0" dirty="0" smtClean="0">
                <a:latin typeface="Arial" panose="020B0604020202020204" pitchFamily="34" charset="0"/>
                <a:cs typeface="Arial" panose="020B0604020202020204" pitchFamily="34" charset="0"/>
              </a:rPr>
              <a:t> a CCC works best will depend on its size and the number of residents in the program. If there are only a few residents, the CCC might review all of them together at the meeting.</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Large programs are more likely to use subcommittees or faculty reviewers looking at a smaller number of residents in depth and presenting their recommendations to the full CCC.</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This might require some pre-work for the members to be familiar with the evaluations of the residents assigned to them.</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The frequency and length of the meetings might also vary.</a:t>
            </a:r>
            <a:endParaRPr lang="en-US" dirty="0">
              <a:latin typeface="Arial" panose="020B0604020202020204" pitchFamily="34" charset="0"/>
              <a:cs typeface="Arial" panose="020B0604020202020204" pitchFamily="34" charset="0"/>
            </a:endParaRPr>
          </a:p>
        </p:txBody>
      </p:sp>
      <p:sp>
        <p:nvSpPr>
          <p:cNvPr id="102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2066E33-6707-E444-8DBE-2E0C7187EFF8}" type="slidenum">
              <a:rPr lang="en-US" sz="1200"/>
              <a:pPr eaLnBrk="1" hangingPunct="1"/>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lide Image Placeholder 1"/>
          <p:cNvSpPr>
            <a:spLocks noGrp="1" noRot="1" noChangeAspect="1" noTextEdit="1"/>
          </p:cNvSpPr>
          <p:nvPr>
            <p:ph type="sldImg"/>
          </p:nvPr>
        </p:nvSpPr>
        <p:spPr>
          <a:ln/>
        </p:spPr>
      </p:sp>
      <p:sp>
        <p:nvSpPr>
          <p:cNvPr id="102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Arial" panose="020B0604020202020204" pitchFamily="34" charset="0"/>
                <a:cs typeface="Arial" panose="020B0604020202020204" pitchFamily="34" charset="0"/>
              </a:rPr>
              <a:t>As previously stated, the program director’s role on the CCC is purposefully undefined to allow maximum flexibility. Each program will have to consider their unique circumstances to determine the best relationship between the CCC and the program director. For some, the program director may be the Chair of the CCC, but other</a:t>
            </a:r>
            <a:r>
              <a:rPr lang="en-US" baseline="0" dirty="0" smtClean="0">
                <a:latin typeface="Arial" panose="020B0604020202020204" pitchFamily="34" charset="0"/>
                <a:cs typeface="Arial" panose="020B0604020202020204" pitchFamily="34" charset="0"/>
              </a:rPr>
              <a:t>s might feel that it would be better to allow the CCC more independence from the program director. The program director can be a member, a non-voting member, an advisor, an observer or a non-member. If the program director is not a member of the CCC, s/he should receive results of the CCC deliberations. For some specialties such as anesthesiology, the specialty board may have additional rules regarding CCC membership.</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latin typeface="Arial" panose="020B0604020202020204" pitchFamily="34" charset="0"/>
                <a:cs typeface="Arial" panose="020B0604020202020204" pitchFamily="34" charset="0"/>
              </a:rPr>
              <a:t>The coordinator may serve an important role on the CCC, but in order to allow program flexibility, that role is not proscribed by the Program Requirements. The coordinator might collate the data on each resident, manage the logistics for the CCC meetings, keep meeting minutes, and record the decisions made by the committee. It might be efficient for the coordinator to record the decisions of the CCC regarding which milestone levels each resident achieves during the actual CCC meeting. Some programs may however decide that the coordinator plays a small role on the CCC or not at all.</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latin typeface="Arial" panose="020B0604020202020204" pitchFamily="34" charset="0"/>
              <a:cs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latin typeface="Arial" panose="020B0604020202020204" pitchFamily="34" charset="0"/>
                <a:cs typeface="Arial" panose="020B0604020202020204" pitchFamily="34" charset="0"/>
              </a:rPr>
              <a:t>Since residents have inherent conflict in performance review of another resident, they cannot be members of the CCC. However, resident input regarding their peers is important, and this can be provided using peer review, self-assessment and other methods used by the CCC in its deliberations.</a:t>
            </a:r>
            <a:endParaRPr lang="en-US" dirty="0">
              <a:latin typeface="Arial" panose="020B0604020202020204" pitchFamily="34" charset="0"/>
              <a:cs typeface="Arial" panose="020B0604020202020204" pitchFamily="34" charset="0"/>
            </a:endParaRPr>
          </a:p>
        </p:txBody>
      </p:sp>
      <p:sp>
        <p:nvSpPr>
          <p:cNvPr id="102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2066E33-6707-E444-8DBE-2E0C7187EFF8}" type="slidenum">
              <a:rPr lang="en-US" sz="1200"/>
              <a:pP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533400" y="1447800"/>
            <a:ext cx="8077200" cy="0"/>
          </a:xfrm>
          <a:prstGeom prst="line">
            <a:avLst/>
          </a:prstGeom>
          <a:noFill/>
          <a:ln w="63500" cmpd="thickThin">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Text Box 8"/>
          <p:cNvSpPr txBox="1">
            <a:spLocks noChangeArrowheads="1"/>
          </p:cNvSpPr>
          <p:nvPr userDrawn="1"/>
        </p:nvSpPr>
        <p:spPr bwMode="auto">
          <a:xfrm>
            <a:off x="593725" y="4837113"/>
            <a:ext cx="4435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endParaRPr lang="en-US" smtClean="0">
              <a:solidFill>
                <a:srgbClr val="000000"/>
              </a:solidFill>
              <a:cs typeface="Arial" charset="0"/>
            </a:endParaRPr>
          </a:p>
        </p:txBody>
      </p:sp>
      <p:sp>
        <p:nvSpPr>
          <p:cNvPr id="7" name="Text Box 9"/>
          <p:cNvSpPr txBox="1">
            <a:spLocks noChangeArrowheads="1"/>
          </p:cNvSpPr>
          <p:nvPr userDrawn="1"/>
        </p:nvSpPr>
        <p:spPr bwMode="auto">
          <a:xfrm>
            <a:off x="593725" y="4191000"/>
            <a:ext cx="5654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endParaRPr lang="en-US" smtClean="0">
              <a:solidFill>
                <a:srgbClr val="000000"/>
              </a:solidFill>
              <a:cs typeface="Arial" charset="0"/>
            </a:endParaRPr>
          </a:p>
        </p:txBody>
      </p:sp>
      <p:sp>
        <p:nvSpPr>
          <p:cNvPr id="19461" name="Rectangle 5"/>
          <p:cNvSpPr>
            <a:spLocks noGrp="1" noChangeArrowheads="1"/>
          </p:cNvSpPr>
          <p:nvPr>
            <p:ph type="ctrTitle" sz="quarter"/>
          </p:nvPr>
        </p:nvSpPr>
        <p:spPr>
          <a:xfrm>
            <a:off x="609600" y="1752600"/>
            <a:ext cx="7772400" cy="1470025"/>
          </a:xfrm>
        </p:spPr>
        <p:txBody>
          <a:bodyPr/>
          <a:lstStyle>
            <a:lvl1pPr>
              <a:defRPr/>
            </a:lvl1pPr>
          </a:lstStyle>
          <a:p>
            <a:r>
              <a:rPr lang="en-US" dirty="0"/>
              <a:t>Click to edit Master title style</a:t>
            </a:r>
          </a:p>
        </p:txBody>
      </p:sp>
    </p:spTree>
    <p:extLst>
      <p:ext uri="{BB962C8B-B14F-4D97-AF65-F5344CB8AC3E}">
        <p14:creationId xmlns:p14="http://schemas.microsoft.com/office/powerpoint/2010/main" val="3315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5988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49" y="1"/>
            <a:ext cx="2076451" cy="61261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1" y="1"/>
            <a:ext cx="6076951" cy="61261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9559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342900" indent="-342900">
              <a:buClr>
                <a:srgbClr val="FF0000"/>
              </a:buClr>
              <a:buFont typeface="Wingdings" panose="05000000000000000000" pitchFamily="2" charset="2"/>
              <a:buChar char="§"/>
              <a:defRPr/>
            </a:lvl1pPr>
            <a:lvl2pPr marL="742950" indent="-285750">
              <a:buClr>
                <a:srgbClr val="FF0000"/>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rgbClr val="FF0000"/>
              </a:buClr>
              <a:buFont typeface="Wingdings" panose="05000000000000000000" pitchFamily="2" charset="2"/>
              <a:buChar char="§"/>
              <a:defRPr/>
            </a:lvl4pPr>
            <a:lvl5pPr marL="2057400" indent="-228600">
              <a:buClr>
                <a:srgbClr val="FF0000"/>
              </a:buClr>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5140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cap="all">
                <a:latin typeface="+mn-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360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3267545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9676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7459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24987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24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936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2790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B2B2B2"/>
            </a:gs>
            <a:gs pos="50000">
              <a:schemeClr val="bg1"/>
            </a:gs>
            <a:gs pos="100000">
              <a:srgbClr val="B2B2B2"/>
            </a:gs>
          </a:gsLst>
          <a:lin ang="2700000" scaled="1"/>
        </a:gradFill>
        <a:effectLst/>
      </p:bgPr>
    </p:bg>
    <p:spTree>
      <p:nvGrpSpPr>
        <p:cNvPr id="1" name=""/>
        <p:cNvGrpSpPr/>
        <p:nvPr/>
      </p:nvGrpSpPr>
      <p:grpSpPr>
        <a:xfrm>
          <a:off x="0" y="0"/>
          <a:ext cx="0" cy="0"/>
          <a:chOff x="0" y="0"/>
          <a:chExt cx="0" cy="0"/>
        </a:xfrm>
      </p:grpSpPr>
      <p:sp>
        <p:nvSpPr>
          <p:cNvPr id="1026" name="Line 16"/>
          <p:cNvSpPr>
            <a:spLocks noChangeShapeType="1"/>
          </p:cNvSpPr>
          <p:nvPr userDrawn="1"/>
        </p:nvSpPr>
        <p:spPr bwMode="auto">
          <a:xfrm>
            <a:off x="533400" y="1447800"/>
            <a:ext cx="8077200" cy="0"/>
          </a:xfrm>
          <a:prstGeom prst="line">
            <a:avLst/>
          </a:prstGeom>
          <a:noFill/>
          <a:ln w="63500" cmpd="thickThin">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17"/>
          <p:cNvSpPr>
            <a:spLocks noGrp="1" noChangeArrowheads="1"/>
          </p:cNvSpPr>
          <p:nvPr>
            <p:ph type="title"/>
          </p:nvPr>
        </p:nvSpPr>
        <p:spPr bwMode="auto">
          <a:xfrm>
            <a:off x="5334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1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152400" y="6502400"/>
            <a:ext cx="2650084" cy="246221"/>
          </a:xfrm>
          <a:prstGeom prst="rect">
            <a:avLst/>
          </a:prstGeom>
          <a:noFill/>
        </p:spPr>
        <p:txBody>
          <a:bodyPr wrap="none" rtlCol="0">
            <a:spAutoFit/>
          </a:bodyPr>
          <a:lstStyle/>
          <a:p>
            <a:r>
              <a:rPr lang="en-US" sz="1000" dirty="0" smtClean="0"/>
              <a:t>Information current as</a:t>
            </a:r>
            <a:r>
              <a:rPr lang="en-US" sz="1000" baseline="0" dirty="0" smtClean="0"/>
              <a:t> of December 2</a:t>
            </a:r>
            <a:r>
              <a:rPr lang="en-US" sz="1000" dirty="0" smtClean="0"/>
              <a:t>, 2013</a:t>
            </a:r>
            <a:endParaRPr lang="en-US" sz="1000" dirty="0"/>
          </a:p>
        </p:txBody>
      </p:sp>
      <p:sp>
        <p:nvSpPr>
          <p:cNvPr id="8" name="TextBox 7"/>
          <p:cNvSpPr txBox="1">
            <a:spLocks noChangeArrowheads="1"/>
          </p:cNvSpPr>
          <p:nvPr userDrawn="1"/>
        </p:nvSpPr>
        <p:spPr bwMode="auto">
          <a:xfrm>
            <a:off x="4622800" y="6477000"/>
            <a:ext cx="4343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en-US" sz="1000" dirty="0" smtClean="0"/>
              <a:t>©2013 Accreditation Council for Graduate Medical Education (ACGME)</a:t>
            </a:r>
          </a:p>
        </p:txBody>
      </p:sp>
      <p:pic>
        <p:nvPicPr>
          <p:cNvPr id="9" name="Picture 8" descr="ACGME"/>
          <p:cNvPicPr>
            <a:picLocks noChangeAspect="1" noChangeArrowheads="1"/>
          </p:cNvPicPr>
          <p:nvPr userDrawn="1"/>
        </p:nvPicPr>
        <p:blipFill>
          <a:blip r:embed="rId13" cstate="email">
            <a:clrChange>
              <a:clrFrom>
                <a:srgbClr val="FFFFFF"/>
              </a:clrFrom>
              <a:clrTo>
                <a:srgbClr val="FFFFFF">
                  <a:alpha val="0"/>
                </a:srgbClr>
              </a:clrTo>
            </a:clrChange>
            <a:lum bright="10000" contrast="-40000"/>
            <a:extLst>
              <a:ext uri="{28A0092B-C50C-407E-A947-70E740481C1C}">
                <a14:useLocalDpi xmlns:a14="http://schemas.microsoft.com/office/drawing/2010/main" val="0"/>
              </a:ext>
            </a:extLst>
          </a:blip>
          <a:srcRect/>
          <a:stretch>
            <a:fillRect/>
          </a:stretch>
        </p:blipFill>
        <p:spPr bwMode="auto">
          <a:xfrm>
            <a:off x="8210550" y="5724525"/>
            <a:ext cx="8001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31" r:id="rId4"/>
    <p:sldLayoutId id="2147483732" r:id="rId5"/>
    <p:sldLayoutId id="2147483740" r:id="rId6"/>
    <p:sldLayoutId id="2147483733" r:id="rId7"/>
    <p:sldLayoutId id="2147483734" r:id="rId8"/>
    <p:sldLayoutId id="2147483735" r:id="rId9"/>
    <p:sldLayoutId id="2147483741" r:id="rId10"/>
    <p:sldLayoutId id="2147483736" r:id="rId11"/>
  </p:sldLayoutIdLst>
  <p:hf hdr="0" ftr="0" dt="0"/>
  <p:txStyles>
    <p:titleStyle>
      <a:lvl1pPr algn="ctr" rtl="0" eaLnBrk="0" fontAlgn="base" hangingPunct="0">
        <a:spcBef>
          <a:spcPct val="0"/>
        </a:spcBef>
        <a:spcAft>
          <a:spcPct val="0"/>
        </a:spcAft>
        <a:defRPr sz="4000">
          <a:solidFill>
            <a:schemeClr val="tx2"/>
          </a:solidFill>
          <a:latin typeface="+mn-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0000"/>
        </a:buClr>
        <a:buChar char="•"/>
        <a:defRPr sz="28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0" fontAlgn="base" hangingPunct="0">
        <a:spcBef>
          <a:spcPct val="20000"/>
        </a:spcBef>
        <a:spcAft>
          <a:spcPct val="0"/>
        </a:spcAft>
        <a:buClr>
          <a:schemeClr val="accent2"/>
        </a:buClr>
        <a:buChar char="•"/>
        <a:defRPr sz="2800">
          <a:solidFill>
            <a:schemeClr val="tx1"/>
          </a:solidFill>
          <a:latin typeface="Arial" panose="020B0604020202020204" pitchFamily="34" charset="0"/>
          <a:ea typeface="ＭＳ Ｐゴシック" charset="0"/>
          <a:cs typeface="Arial" panose="020B0604020202020204" pitchFamily="34" charset="0"/>
        </a:defRPr>
      </a:lvl2pPr>
      <a:lvl3pPr marL="1143000" indent="-228600" algn="l" rtl="0" eaLnBrk="0" fontAlgn="base" hangingPunct="0">
        <a:spcBef>
          <a:spcPct val="20000"/>
        </a:spcBef>
        <a:spcAft>
          <a:spcPct val="0"/>
        </a:spcAft>
        <a:buClr>
          <a:srgbClr val="99CCFF"/>
        </a:buClr>
        <a:buChar char="•"/>
        <a:defRPr sz="2800">
          <a:solidFill>
            <a:schemeClr val="tx1"/>
          </a:solidFill>
          <a:latin typeface="Arial" panose="020B0604020202020204" pitchFamily="34" charset="0"/>
          <a:ea typeface="ＭＳ Ｐゴシック" charset="0"/>
          <a:cs typeface="Arial" panose="020B0604020202020204" pitchFamily="34" charset="0"/>
        </a:defRPr>
      </a:lvl3pPr>
      <a:lvl4pPr marL="1600200" indent="-228600" algn="l" rtl="0" eaLnBrk="0" fontAlgn="base" hangingPunct="0">
        <a:spcBef>
          <a:spcPct val="20000"/>
        </a:spcBef>
        <a:spcAft>
          <a:spcPct val="0"/>
        </a:spcAft>
        <a:buChar char="–"/>
        <a:defRPr sz="2800">
          <a:solidFill>
            <a:schemeClr val="tx1"/>
          </a:solidFill>
          <a:latin typeface="Arial" panose="020B0604020202020204" pitchFamily="34" charset="0"/>
          <a:ea typeface="ＭＳ Ｐゴシック" charset="0"/>
          <a:cs typeface="Arial" panose="020B0604020202020204" pitchFamily="34" charset="0"/>
        </a:defRPr>
      </a:lvl4pPr>
      <a:lvl5pPr marL="2057400" indent="-228600" algn="l" rtl="0" eaLnBrk="0" fontAlgn="base" hangingPunct="0">
        <a:spcBef>
          <a:spcPct val="20000"/>
        </a:spcBef>
        <a:spcAft>
          <a:spcPct val="0"/>
        </a:spcAft>
        <a:buChar char="»"/>
        <a:defRPr sz="2800">
          <a:solidFill>
            <a:schemeClr val="tx1"/>
          </a:solidFill>
          <a:latin typeface="Arial" panose="020B0604020202020204" pitchFamily="34" charset="0"/>
          <a:ea typeface="ＭＳ Ｐゴシック"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81200"/>
            <a:ext cx="8534400" cy="2971800"/>
          </a:xfrm>
        </p:spPr>
        <p:txBody>
          <a:bodyPr/>
          <a:lstStyle/>
          <a:p>
            <a:pPr marL="0" indent="0">
              <a:buFontTx/>
              <a:buNone/>
              <a:defRPr/>
            </a:pPr>
            <a:endParaRPr lang="en-US" sz="4400" dirty="0" smtClean="0">
              <a:ea typeface="+mn-ea"/>
              <a:cs typeface="+mn-cs"/>
            </a:endParaRPr>
          </a:p>
          <a:p>
            <a:pPr marL="0" indent="0" algn="ctr">
              <a:buFontTx/>
              <a:buNone/>
              <a:defRPr/>
            </a:pPr>
            <a:r>
              <a:rPr lang="en-US" sz="4000" dirty="0" smtClean="0">
                <a:latin typeface="+mj-lt"/>
                <a:ea typeface="+mn-ea"/>
                <a:cs typeface="+mn-cs"/>
              </a:rPr>
              <a:t>The Clinical Competency Committee</a:t>
            </a:r>
          </a:p>
          <a:p>
            <a:pPr marL="0" indent="0" algn="ctr">
              <a:buFontTx/>
              <a:buNone/>
              <a:defRPr/>
            </a:pPr>
            <a:r>
              <a:rPr lang="en-US" sz="4400" dirty="0" smtClean="0">
                <a:latin typeface="+mj-lt"/>
                <a:ea typeface="+mn-ea"/>
                <a:cs typeface="+mn-cs"/>
              </a:rPr>
              <a:t> (CCC)</a:t>
            </a:r>
          </a:p>
          <a:p>
            <a:pPr marL="0" indent="0" algn="ctr">
              <a:buFontTx/>
              <a:buNone/>
              <a:defRPr/>
            </a:pPr>
            <a:endParaRPr lang="en-US" sz="4400" dirty="0" smtClean="0">
              <a:latin typeface="+mj-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Reporting the Milestones</a:t>
            </a:r>
            <a:endParaRPr lang="en-US" dirty="0">
              <a:latin typeface="Arial" panose="020B0604020202020204" pitchFamily="34" charset="0"/>
              <a:cs typeface="Arial" panose="020B0604020202020204" pitchFamily="34" charset="0"/>
            </a:endParaRPr>
          </a:p>
        </p:txBody>
      </p:sp>
      <p:sp>
        <p:nvSpPr>
          <p:cNvPr id="15362" name="Content Placeholder 2"/>
          <p:cNvSpPr>
            <a:spLocks noGrp="1"/>
          </p:cNvSpPr>
          <p:nvPr>
            <p:ph idx="1"/>
          </p:nvPr>
        </p:nvSpPr>
        <p:spPr/>
        <p:txBody>
          <a:bodyPr/>
          <a:lstStyle/>
          <a:p>
            <a:pPr marL="0" indent="0">
              <a:buNone/>
            </a:pPr>
            <a:r>
              <a:rPr lang="en-US" dirty="0" smtClean="0">
                <a:latin typeface="+mn-lt"/>
              </a:rPr>
              <a:t>V.A</a:t>
            </a:r>
            <a:r>
              <a:rPr lang="en-US" dirty="0">
                <a:latin typeface="+mn-lt"/>
              </a:rPr>
              <a:t>.1.b).(1).(b) prepare and assure the reporting of </a:t>
            </a:r>
            <a:r>
              <a:rPr lang="en-US" dirty="0" smtClean="0">
                <a:latin typeface="+mn-lt"/>
              </a:rPr>
              <a:t>Milestones </a:t>
            </a:r>
            <a:r>
              <a:rPr lang="en-US" dirty="0">
                <a:latin typeface="+mn-lt"/>
              </a:rPr>
              <a:t>evaluations of each resident semi</a:t>
            </a:r>
            <a:r>
              <a:rPr lang="en-US" dirty="0" smtClean="0">
                <a:latin typeface="+mn-lt"/>
              </a:rPr>
              <a:t>-annually </a:t>
            </a:r>
            <a:r>
              <a:rPr lang="en-US" dirty="0">
                <a:latin typeface="+mn-lt"/>
              </a:rPr>
              <a:t>to </a:t>
            </a:r>
            <a:r>
              <a:rPr lang="en-US" dirty="0" smtClean="0">
                <a:latin typeface="+mn-lt"/>
              </a:rPr>
              <a:t>ACGME </a:t>
            </a:r>
            <a:r>
              <a:rPr lang="en-US" baseline="50000" dirty="0">
                <a:latin typeface="+mn-lt"/>
              </a:rPr>
              <a:t>(Core) </a:t>
            </a:r>
          </a:p>
          <a:p>
            <a:pPr marL="0" indent="0">
              <a:buNone/>
            </a:pPr>
            <a:endParaRPr lang="en-US" dirty="0">
              <a:latin typeface="+mn-lt"/>
            </a:endParaRPr>
          </a:p>
          <a:p>
            <a:pPr lvl="1"/>
            <a:r>
              <a:rPr lang="en-US" dirty="0" smtClean="0">
                <a:latin typeface="+mn-lt"/>
              </a:rPr>
              <a:t>Milestones are reported directly through ADS</a:t>
            </a:r>
          </a:p>
          <a:p>
            <a:endParaRPr lang="en-US" dirty="0">
              <a:latin typeface="+mn-lt"/>
            </a:endParaRPr>
          </a:p>
          <a:p>
            <a:pPr lvl="1"/>
            <a:r>
              <a:rPr lang="en-US" dirty="0" smtClean="0">
                <a:latin typeface="+mn-lt"/>
              </a:rPr>
              <a:t>Reporting windows are:</a:t>
            </a:r>
          </a:p>
          <a:p>
            <a:pPr lvl="2"/>
            <a:r>
              <a:rPr lang="en-US" dirty="0" smtClean="0">
                <a:latin typeface="+mn-lt"/>
              </a:rPr>
              <a:t>November 1-December 31</a:t>
            </a:r>
          </a:p>
          <a:p>
            <a:pPr lvl="2"/>
            <a:r>
              <a:rPr lang="en-US" dirty="0" smtClean="0">
                <a:latin typeface="+mn-lt"/>
              </a:rPr>
              <a:t>May 1-June 15</a:t>
            </a:r>
          </a:p>
        </p:txBody>
      </p:sp>
    </p:spTree>
    <p:extLst>
      <p:ext uri="{BB962C8B-B14F-4D97-AF65-F5344CB8AC3E}">
        <p14:creationId xmlns:p14="http://schemas.microsoft.com/office/powerpoint/2010/main" val="1742353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298450"/>
            <a:ext cx="8763000" cy="768350"/>
          </a:xfrm>
        </p:spPr>
        <p:txBody>
          <a:bodyPr/>
          <a:lstStyle/>
          <a:p>
            <a:pPr>
              <a:defRPr/>
            </a:pPr>
            <a:r>
              <a:rPr lang="en-US" dirty="0" smtClean="0"/>
              <a:t>Clinical Competency Committee</a:t>
            </a:r>
            <a:endParaRPr lang="en-US" dirty="0"/>
          </a:p>
        </p:txBody>
      </p:sp>
      <p:grpSp>
        <p:nvGrpSpPr>
          <p:cNvPr id="13" name="Group 12"/>
          <p:cNvGrpSpPr/>
          <p:nvPr/>
        </p:nvGrpSpPr>
        <p:grpSpPr>
          <a:xfrm>
            <a:off x="38100" y="1295400"/>
            <a:ext cx="9067800" cy="5181600"/>
            <a:chOff x="38100" y="1524000"/>
            <a:chExt cx="9067800" cy="5181600"/>
          </a:xfrm>
        </p:grpSpPr>
        <p:sp>
          <p:nvSpPr>
            <p:cNvPr id="3" name="Rounded Rectangle 2"/>
            <p:cNvSpPr/>
            <p:nvPr/>
          </p:nvSpPr>
          <p:spPr>
            <a:xfrm>
              <a:off x="3276600" y="4305300"/>
              <a:ext cx="2590800" cy="10795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en-US" sz="2400" dirty="0"/>
                <a:t>Clinical </a:t>
              </a:r>
              <a:r>
                <a:rPr lang="en-US" sz="2400" dirty="0" smtClean="0"/>
                <a:t>Competency </a:t>
              </a:r>
              <a:r>
                <a:rPr lang="en-US" sz="2400" dirty="0"/>
                <a:t>Committee</a:t>
              </a:r>
            </a:p>
          </p:txBody>
        </p:sp>
        <p:sp>
          <p:nvSpPr>
            <p:cNvPr id="4" name="Oval 3"/>
            <p:cNvSpPr/>
            <p:nvPr/>
          </p:nvSpPr>
          <p:spPr>
            <a:xfrm>
              <a:off x="3346452" y="1819578"/>
              <a:ext cx="20574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End-of-Rotation </a:t>
              </a:r>
              <a:r>
                <a:rPr lang="en-US" dirty="0"/>
                <a:t>Evaluations</a:t>
              </a:r>
            </a:p>
          </p:txBody>
        </p:sp>
        <p:sp>
          <p:nvSpPr>
            <p:cNvPr id="5" name="Oval 4"/>
            <p:cNvSpPr/>
            <p:nvPr/>
          </p:nvSpPr>
          <p:spPr>
            <a:xfrm>
              <a:off x="241299" y="5461000"/>
              <a:ext cx="21336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Peer Evaluations</a:t>
              </a:r>
            </a:p>
          </p:txBody>
        </p:sp>
        <p:sp>
          <p:nvSpPr>
            <p:cNvPr id="6" name="Oval 5"/>
            <p:cNvSpPr/>
            <p:nvPr/>
          </p:nvSpPr>
          <p:spPr>
            <a:xfrm>
              <a:off x="5343131" y="1524000"/>
              <a:ext cx="1943100" cy="7239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Self</a:t>
              </a:r>
            </a:p>
            <a:p>
              <a:pPr algn="ctr">
                <a:defRPr/>
              </a:pPr>
              <a:r>
                <a:rPr lang="en-US" dirty="0"/>
                <a:t>Evaluations</a:t>
              </a:r>
            </a:p>
          </p:txBody>
        </p:sp>
        <p:sp>
          <p:nvSpPr>
            <p:cNvPr id="7" name="Oval 6"/>
            <p:cNvSpPr/>
            <p:nvPr/>
          </p:nvSpPr>
          <p:spPr>
            <a:xfrm>
              <a:off x="7340600" y="1549400"/>
              <a:ext cx="1295400" cy="64135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Case Logs</a:t>
              </a:r>
            </a:p>
          </p:txBody>
        </p:sp>
        <p:sp>
          <p:nvSpPr>
            <p:cNvPr id="8" name="Oval 7"/>
            <p:cNvSpPr/>
            <p:nvPr/>
          </p:nvSpPr>
          <p:spPr>
            <a:xfrm>
              <a:off x="6972300" y="3259137"/>
              <a:ext cx="2133600" cy="914400"/>
            </a:xfrm>
            <a:prstGeom prst="ellipse">
              <a:avLst/>
            </a:prstGeom>
            <a:solidFill>
              <a:schemeClr val="accent3">
                <a:lumMod val="5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Student Evaluations</a:t>
              </a:r>
            </a:p>
          </p:txBody>
        </p:sp>
        <p:sp>
          <p:nvSpPr>
            <p:cNvPr id="9" name="Oval 8"/>
            <p:cNvSpPr/>
            <p:nvPr/>
          </p:nvSpPr>
          <p:spPr>
            <a:xfrm>
              <a:off x="7080250" y="5410200"/>
              <a:ext cx="2025650" cy="1295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Patient/ </a:t>
              </a:r>
              <a:r>
                <a:rPr lang="en-US" dirty="0"/>
                <a:t>Family Evaluations</a:t>
              </a:r>
            </a:p>
          </p:txBody>
        </p:sp>
        <p:sp>
          <p:nvSpPr>
            <p:cNvPr id="10" name="Oval 9"/>
            <p:cNvSpPr/>
            <p:nvPr/>
          </p:nvSpPr>
          <p:spPr>
            <a:xfrm>
              <a:off x="114300" y="2020094"/>
              <a:ext cx="2133600" cy="12573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Operative Performance Rating Scales</a:t>
              </a:r>
            </a:p>
          </p:txBody>
        </p:sp>
        <p:sp>
          <p:nvSpPr>
            <p:cNvPr id="11" name="Oval 10"/>
            <p:cNvSpPr/>
            <p:nvPr/>
          </p:nvSpPr>
          <p:spPr>
            <a:xfrm>
              <a:off x="38100" y="3505200"/>
              <a:ext cx="2209800" cy="1295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Nursing and Ancillary Personnel Evaluations</a:t>
              </a:r>
            </a:p>
          </p:txBody>
        </p:sp>
        <p:cxnSp>
          <p:nvCxnSpPr>
            <p:cNvPr id="16" name="Straight Arrow Connector 15"/>
            <p:cNvCxnSpPr>
              <a:stCxn id="4" idx="4"/>
              <a:endCxn id="3" idx="0"/>
            </p:cNvCxnSpPr>
            <p:nvPr/>
          </p:nvCxnSpPr>
          <p:spPr>
            <a:xfrm>
              <a:off x="4375152" y="2733978"/>
              <a:ext cx="196848" cy="1571322"/>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0" idx="5"/>
            </p:cNvCxnSpPr>
            <p:nvPr/>
          </p:nvCxnSpPr>
          <p:spPr>
            <a:xfrm>
              <a:off x="1935442" y="3093267"/>
              <a:ext cx="1341158" cy="1478733"/>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11" idx="6"/>
            </p:cNvCxnSpPr>
            <p:nvPr/>
          </p:nvCxnSpPr>
          <p:spPr>
            <a:xfrm>
              <a:off x="2247900" y="4152900"/>
              <a:ext cx="999470" cy="60602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7" idx="3"/>
            </p:cNvCxnSpPr>
            <p:nvPr/>
          </p:nvCxnSpPr>
          <p:spPr>
            <a:xfrm flipH="1">
              <a:off x="5530851" y="2096826"/>
              <a:ext cx="1999456" cy="2189424"/>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6" idx="4"/>
            </p:cNvCxnSpPr>
            <p:nvPr/>
          </p:nvCxnSpPr>
          <p:spPr>
            <a:xfrm flipH="1">
              <a:off x="5343131" y="2247900"/>
              <a:ext cx="971550" cy="20574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2"/>
            </p:cNvCxnSpPr>
            <p:nvPr/>
          </p:nvCxnSpPr>
          <p:spPr>
            <a:xfrm flipH="1">
              <a:off x="5867400" y="3716337"/>
              <a:ext cx="1104900" cy="1042591"/>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flipH="1" flipV="1">
              <a:off x="5828508" y="5270500"/>
              <a:ext cx="1296192" cy="557808"/>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2838450" y="5743575"/>
              <a:ext cx="345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Assessment of Milestones</a:t>
              </a:r>
              <a:endParaRPr lang="en-US" sz="2800" dirty="0"/>
            </a:p>
          </p:txBody>
        </p:sp>
        <p:cxnSp>
          <p:nvCxnSpPr>
            <p:cNvPr id="43" name="Straight Arrow Connector 42"/>
            <p:cNvCxnSpPr>
              <a:stCxn id="3" idx="2"/>
              <a:endCxn id="30" idx="0"/>
            </p:cNvCxnSpPr>
            <p:nvPr/>
          </p:nvCxnSpPr>
          <p:spPr>
            <a:xfrm flipH="1">
              <a:off x="4565650" y="5384800"/>
              <a:ext cx="6350" cy="358775"/>
            </a:xfrm>
            <a:prstGeom prst="straightConnector1">
              <a:avLst/>
            </a:prstGeom>
            <a:ln w="76200">
              <a:tailEnd type="arrow"/>
            </a:ln>
          </p:spPr>
          <p:style>
            <a:lnRef idx="1">
              <a:schemeClr val="dk1"/>
            </a:lnRef>
            <a:fillRef idx="0">
              <a:schemeClr val="dk1"/>
            </a:fillRef>
            <a:effectRef idx="0">
              <a:schemeClr val="dk1"/>
            </a:effectRef>
            <a:fontRef idx="minor">
              <a:schemeClr val="tx1"/>
            </a:fontRef>
          </p:style>
        </p:cxnSp>
        <p:sp>
          <p:nvSpPr>
            <p:cNvPr id="49" name="Oval 48"/>
            <p:cNvSpPr/>
            <p:nvPr/>
          </p:nvSpPr>
          <p:spPr>
            <a:xfrm>
              <a:off x="7073107" y="4238625"/>
              <a:ext cx="1981200" cy="10668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Clinic </a:t>
              </a:r>
              <a:r>
                <a:rPr lang="en-US" dirty="0" smtClean="0"/>
                <a:t>Workplace </a:t>
              </a:r>
              <a:r>
                <a:rPr lang="en-US" dirty="0"/>
                <a:t>Evaluations</a:t>
              </a:r>
            </a:p>
          </p:txBody>
        </p:sp>
        <p:cxnSp>
          <p:nvCxnSpPr>
            <p:cNvPr id="50" name="Straight Arrow Connector 49"/>
            <p:cNvCxnSpPr>
              <a:stCxn id="49" idx="2"/>
            </p:cNvCxnSpPr>
            <p:nvPr/>
          </p:nvCxnSpPr>
          <p:spPr>
            <a:xfrm flipH="1">
              <a:off x="5828507" y="4772025"/>
              <a:ext cx="1244600" cy="20637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Oval 26"/>
            <p:cNvSpPr/>
            <p:nvPr/>
          </p:nvSpPr>
          <p:spPr>
            <a:xfrm>
              <a:off x="1990070" y="1612900"/>
              <a:ext cx="1371600" cy="7620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Mock Orals</a:t>
              </a:r>
              <a:endParaRPr lang="en-US" dirty="0"/>
            </a:p>
          </p:txBody>
        </p:sp>
        <p:sp>
          <p:nvSpPr>
            <p:cNvPr id="28" name="Oval 27"/>
            <p:cNvSpPr/>
            <p:nvPr/>
          </p:nvSpPr>
          <p:spPr>
            <a:xfrm>
              <a:off x="76200" y="4845050"/>
              <a:ext cx="1231900" cy="59055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OSCE</a:t>
              </a:r>
              <a:endParaRPr lang="en-US" dirty="0"/>
            </a:p>
          </p:txBody>
        </p:sp>
        <p:cxnSp>
          <p:nvCxnSpPr>
            <p:cNvPr id="31" name="Straight Arrow Connector 30"/>
            <p:cNvCxnSpPr>
              <a:stCxn id="27" idx="4"/>
            </p:cNvCxnSpPr>
            <p:nvPr/>
          </p:nvCxnSpPr>
          <p:spPr>
            <a:xfrm>
              <a:off x="2675870" y="2374900"/>
              <a:ext cx="744537" cy="1955006"/>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46" name="Oval 45"/>
            <p:cNvSpPr/>
            <p:nvPr/>
          </p:nvSpPr>
          <p:spPr>
            <a:xfrm>
              <a:off x="3034645" y="2648744"/>
              <a:ext cx="771525" cy="56592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t>ITE</a:t>
              </a:r>
              <a:endParaRPr lang="en-US" dirty="0"/>
            </a:p>
          </p:txBody>
        </p:sp>
        <p:sp>
          <p:nvSpPr>
            <p:cNvPr id="47" name="Oval 46"/>
            <p:cNvSpPr/>
            <p:nvPr/>
          </p:nvSpPr>
          <p:spPr>
            <a:xfrm>
              <a:off x="4686300" y="2782887"/>
              <a:ext cx="10287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err="1" smtClean="0"/>
                <a:t>Sim</a:t>
              </a:r>
              <a:endParaRPr lang="en-US" dirty="0" smtClean="0"/>
            </a:p>
            <a:p>
              <a:pPr algn="ctr">
                <a:defRPr/>
              </a:pPr>
              <a:r>
                <a:rPr lang="en-US" dirty="0" smtClean="0"/>
                <a:t>Lab</a:t>
              </a:r>
              <a:endParaRPr lang="en-US" dirty="0"/>
            </a:p>
          </p:txBody>
        </p:sp>
        <p:cxnSp>
          <p:nvCxnSpPr>
            <p:cNvPr id="52" name="Straight Arrow Connector 51"/>
            <p:cNvCxnSpPr>
              <a:stCxn id="5" idx="6"/>
            </p:cNvCxnSpPr>
            <p:nvPr/>
          </p:nvCxnSpPr>
          <p:spPr>
            <a:xfrm flipV="1">
              <a:off x="2374899" y="5270500"/>
              <a:ext cx="901701" cy="64770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a:stCxn id="28" idx="6"/>
            </p:cNvCxnSpPr>
            <p:nvPr/>
          </p:nvCxnSpPr>
          <p:spPr>
            <a:xfrm flipV="1">
              <a:off x="1308100" y="4978401"/>
              <a:ext cx="1968500" cy="1619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3581400" y="3176587"/>
              <a:ext cx="492126" cy="11287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H="1">
              <a:off x="4940300" y="3679825"/>
              <a:ext cx="222250" cy="65008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7124700" y="2235200"/>
              <a:ext cx="1943100" cy="914400"/>
            </a:xfrm>
            <a:prstGeom prst="ellipse">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Unsolicited</a:t>
              </a:r>
            </a:p>
            <a:p>
              <a:pPr algn="ctr"/>
              <a:r>
                <a:rPr lang="en-US" dirty="0" smtClean="0"/>
                <a:t>Comments</a:t>
              </a:r>
              <a:endParaRPr lang="en-US" dirty="0"/>
            </a:p>
          </p:txBody>
        </p:sp>
        <p:cxnSp>
          <p:nvCxnSpPr>
            <p:cNvPr id="65" name="Straight Arrow Connector 64"/>
            <p:cNvCxnSpPr/>
            <p:nvPr/>
          </p:nvCxnSpPr>
          <p:spPr>
            <a:xfrm flipH="1">
              <a:off x="5828507" y="2931704"/>
              <a:ext cx="1457725" cy="142261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489200" y="4635500"/>
              <a:ext cx="184666" cy="461665"/>
            </a:xfrm>
            <a:prstGeom prst="rect">
              <a:avLst/>
            </a:prstGeom>
            <a:noFill/>
          </p:spPr>
          <p:txBody>
            <a:bodyPr wrap="none" rtlCol="0">
              <a:spAutoFit/>
            </a:bodyPr>
            <a:lstStyle/>
            <a:p>
              <a:endParaRPr lang="en-US" dirty="0"/>
            </a:p>
          </p:txBody>
        </p:sp>
      </p:grpSp>
    </p:spTree>
    <p:extLst>
      <p:ext uri="{BB962C8B-B14F-4D97-AF65-F5344CB8AC3E}">
        <p14:creationId xmlns:p14="http://schemas.microsoft.com/office/powerpoint/2010/main" val="3896362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txBox="1">
            <a:spLocks/>
          </p:cNvSpPr>
          <p:nvPr/>
        </p:nvSpPr>
        <p:spPr bwMode="auto">
          <a:xfrm>
            <a:off x="152400" y="6858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200" dirty="0">
                <a:solidFill>
                  <a:srgbClr val="000000"/>
                </a:solidFill>
              </a:rPr>
              <a:t>What </a:t>
            </a:r>
            <a:r>
              <a:rPr lang="en-US" sz="3200" dirty="0" smtClean="0">
                <a:solidFill>
                  <a:srgbClr val="000000"/>
                </a:solidFill>
              </a:rPr>
              <a:t>Should a CCC Do First? </a:t>
            </a:r>
            <a:r>
              <a:rPr lang="en-US" sz="3600" dirty="0">
                <a:solidFill>
                  <a:srgbClr val="000000"/>
                </a:solidFill>
              </a:rPr>
              <a:t/>
            </a:r>
            <a:br>
              <a:rPr lang="en-US" sz="3600" dirty="0">
                <a:solidFill>
                  <a:srgbClr val="000000"/>
                </a:solidFill>
              </a:rPr>
            </a:br>
            <a:endParaRPr lang="en-US" sz="3600" dirty="0">
              <a:solidFill>
                <a:srgbClr val="000000"/>
              </a:solidFill>
            </a:endParaRPr>
          </a:p>
        </p:txBody>
      </p:sp>
      <p:sp>
        <p:nvSpPr>
          <p:cNvPr id="91138" name="Content Placeholder 2"/>
          <p:cNvSpPr txBox="1">
            <a:spLocks/>
          </p:cNvSpPr>
          <p:nvPr/>
        </p:nvSpPr>
        <p:spPr bwMode="auto">
          <a:xfrm>
            <a:off x="917575" y="1752600"/>
            <a:ext cx="7540625"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ct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ct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ctr" eaLnBrk="0" fontAlgn="base" hangingPunct="0">
              <a:spcBef>
                <a:spcPct val="0"/>
              </a:spcBef>
              <a:spcAft>
                <a:spcPct val="0"/>
              </a:spcAft>
              <a:defRPr sz="2400">
                <a:solidFill>
                  <a:schemeClr val="tx1"/>
                </a:solidFill>
                <a:latin typeface="Arial" charset="0"/>
                <a:ea typeface="ＭＳ Ｐゴシック" charset="0"/>
              </a:defRPr>
            </a:lvl9pPr>
          </a:lstStyle>
          <a:p>
            <a:pPr marL="457200" indent="-457200">
              <a:spcBef>
                <a:spcPct val="20000"/>
              </a:spcBef>
              <a:buClr>
                <a:srgbClr val="FF0000"/>
              </a:buClr>
              <a:buFont typeface="Wingdings" panose="05000000000000000000" pitchFamily="2" charset="2"/>
              <a:buChar char="§"/>
              <a:defRPr/>
            </a:pPr>
            <a:r>
              <a:rPr lang="en-US" dirty="0">
                <a:solidFill>
                  <a:srgbClr val="000000"/>
                </a:solidFill>
                <a:latin typeface="Arial"/>
              </a:rPr>
              <a:t>Learn your specialty </a:t>
            </a:r>
            <a:r>
              <a:rPr lang="en-US" dirty="0" smtClean="0">
                <a:solidFill>
                  <a:srgbClr val="000000"/>
                </a:solidFill>
                <a:latin typeface="Arial"/>
              </a:rPr>
              <a:t>Milestones</a:t>
            </a:r>
          </a:p>
          <a:p>
            <a:pPr marL="914400" lvl="1" indent="-457200">
              <a:spcBef>
                <a:spcPct val="20000"/>
              </a:spcBef>
              <a:buClr>
                <a:srgbClr val="FF0000"/>
              </a:buClr>
              <a:buFont typeface="Wingdings" panose="05000000000000000000" pitchFamily="2" charset="2"/>
              <a:buChar char="§"/>
              <a:defRPr/>
            </a:pPr>
            <a:r>
              <a:rPr lang="en-US" dirty="0" smtClean="0">
                <a:solidFill>
                  <a:srgbClr val="000000"/>
                </a:solidFill>
                <a:latin typeface="Arial"/>
                <a:cs typeface="+mn-cs"/>
              </a:rPr>
              <a:t>Posted on acgme.org</a:t>
            </a:r>
            <a:endParaRPr lang="en-US" dirty="0">
              <a:solidFill>
                <a:srgbClr val="000000"/>
              </a:solidFill>
              <a:latin typeface="Arial"/>
              <a:cs typeface="+mn-cs"/>
            </a:endParaRPr>
          </a:p>
          <a:p>
            <a:pPr marL="457200" indent="-457200">
              <a:spcBef>
                <a:spcPct val="20000"/>
              </a:spcBef>
              <a:buClr>
                <a:srgbClr val="FF0000"/>
              </a:buClr>
              <a:buFont typeface="Wingdings" panose="05000000000000000000" pitchFamily="2" charset="2"/>
              <a:buChar char="§"/>
              <a:defRPr/>
            </a:pPr>
            <a:r>
              <a:rPr lang="en-US" dirty="0">
                <a:solidFill>
                  <a:srgbClr val="000000"/>
                </a:solidFill>
                <a:latin typeface="Arial"/>
              </a:rPr>
              <a:t>Decide how to </a:t>
            </a:r>
            <a:r>
              <a:rPr lang="en-US" dirty="0" smtClean="0">
                <a:solidFill>
                  <a:srgbClr val="000000"/>
                </a:solidFill>
                <a:latin typeface="Arial"/>
              </a:rPr>
              <a:t>assess the Milestones</a:t>
            </a:r>
            <a:endParaRPr lang="en-US" dirty="0">
              <a:solidFill>
                <a:srgbClr val="000000"/>
              </a:solidFill>
              <a:latin typeface="Arial"/>
            </a:endParaRPr>
          </a:p>
          <a:p>
            <a:pPr marL="457200" indent="-457200">
              <a:spcBef>
                <a:spcPct val="20000"/>
              </a:spcBef>
              <a:buClr>
                <a:srgbClr val="FF0000"/>
              </a:buClr>
              <a:buFont typeface="Wingdings" panose="05000000000000000000" pitchFamily="2" charset="2"/>
              <a:buChar char="§"/>
              <a:defRPr/>
            </a:pPr>
            <a:r>
              <a:rPr lang="en-US" dirty="0" smtClean="0">
                <a:solidFill>
                  <a:srgbClr val="000000"/>
                </a:solidFill>
                <a:latin typeface="Arial"/>
              </a:rPr>
              <a:t>If necessary, identify new evaluation tools from </a:t>
            </a:r>
            <a:r>
              <a:rPr lang="en-US" dirty="0">
                <a:solidFill>
                  <a:srgbClr val="000000"/>
                </a:solidFill>
                <a:latin typeface="Arial"/>
              </a:rPr>
              <a:t>program director associations, </a:t>
            </a:r>
            <a:r>
              <a:rPr lang="en-US" dirty="0" smtClean="0">
                <a:solidFill>
                  <a:srgbClr val="000000"/>
                </a:solidFill>
                <a:latin typeface="Arial"/>
              </a:rPr>
              <a:t>societies, colleges</a:t>
            </a:r>
            <a:endParaRPr lang="en-US" dirty="0">
              <a:solidFill>
                <a:srgbClr val="000000"/>
              </a:solidFill>
              <a:latin typeface="Arial"/>
            </a:endParaRPr>
          </a:p>
          <a:p>
            <a:pPr marL="457200" indent="-457200">
              <a:spcBef>
                <a:spcPct val="20000"/>
              </a:spcBef>
              <a:buClr>
                <a:srgbClr val="FF0000"/>
              </a:buClr>
              <a:buFont typeface="Wingdings" panose="05000000000000000000" pitchFamily="2" charset="2"/>
              <a:buChar char="§"/>
              <a:defRPr/>
            </a:pPr>
            <a:r>
              <a:rPr lang="en-US" dirty="0" smtClean="0">
                <a:solidFill>
                  <a:srgbClr val="000000"/>
                </a:solidFill>
                <a:latin typeface="Arial"/>
              </a:rPr>
              <a:t>Faculty members should:</a:t>
            </a:r>
          </a:p>
          <a:p>
            <a:pPr marL="914400" lvl="1" indent="-457200">
              <a:spcBef>
                <a:spcPct val="20000"/>
              </a:spcBef>
              <a:buClr>
                <a:srgbClr val="FF0000"/>
              </a:buClr>
              <a:buFont typeface="Wingdings" panose="05000000000000000000" pitchFamily="2" charset="2"/>
              <a:buChar char="§"/>
              <a:defRPr/>
            </a:pPr>
            <a:r>
              <a:rPr lang="en-US" dirty="0" smtClean="0">
                <a:solidFill>
                  <a:srgbClr val="000000"/>
                </a:solidFill>
                <a:latin typeface="Arial"/>
              </a:rPr>
              <a:t>Discuss definitions and narratives</a:t>
            </a:r>
          </a:p>
          <a:p>
            <a:pPr marL="914400" lvl="1" indent="-457200">
              <a:spcBef>
                <a:spcPct val="20000"/>
              </a:spcBef>
              <a:buClr>
                <a:srgbClr val="FF0000"/>
              </a:buClr>
              <a:buFont typeface="Wingdings" panose="05000000000000000000" pitchFamily="2" charset="2"/>
              <a:buChar char="§"/>
              <a:defRPr/>
            </a:pPr>
            <a:r>
              <a:rPr lang="en-US" dirty="0" smtClean="0">
                <a:solidFill>
                  <a:srgbClr val="000000"/>
                </a:solidFill>
                <a:latin typeface="Arial"/>
              </a:rPr>
              <a:t>Agree on the narratives</a:t>
            </a:r>
            <a:endParaRPr lang="en-US" dirty="0">
              <a:solidFill>
                <a:srgbClr val="000000"/>
              </a:solidFill>
              <a:latin typeface="Arial"/>
            </a:endParaRPr>
          </a:p>
          <a:p>
            <a:pPr marL="914400" lvl="1" indent="-457200">
              <a:spcBef>
                <a:spcPct val="20000"/>
              </a:spcBef>
              <a:buClr>
                <a:srgbClr val="FF0000"/>
              </a:buClr>
              <a:buFont typeface="Wingdings" panose="05000000000000000000" pitchFamily="2" charset="2"/>
              <a:buChar char="§"/>
              <a:defRPr/>
            </a:pPr>
            <a:r>
              <a:rPr lang="en-US" dirty="0" smtClean="0">
                <a:solidFill>
                  <a:srgbClr val="000000"/>
                </a:solidFill>
                <a:latin typeface="Arial"/>
              </a:rPr>
              <a:t>Learn about assessment tools</a:t>
            </a:r>
          </a:p>
          <a:p>
            <a:pPr marL="0" indent="0">
              <a:spcBef>
                <a:spcPct val="20000"/>
              </a:spcBef>
              <a:buClr>
                <a:srgbClr val="FF0000"/>
              </a:buClr>
              <a:defRPr/>
            </a:pPr>
            <a:endParaRPr lang="en-US" sz="2800" dirty="0">
              <a:solidFill>
                <a:srgbClr val="000000"/>
              </a:solidFill>
              <a:latin typeface="Georgia" pitchFamily="18"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457200"/>
            <a:ext cx="8305800" cy="708025"/>
          </a:xfrm>
          <a:prstGeom prst="rect">
            <a:avLst/>
          </a:prstGeom>
        </p:spPr>
        <p:txBody>
          <a:bodyPr/>
          <a:lstStyle>
            <a:lvl1pPr algn="ctr" rtl="0" eaLnBrk="0" fontAlgn="base" hangingPunct="0">
              <a:spcBef>
                <a:spcPct val="0"/>
              </a:spcBef>
              <a:spcAft>
                <a:spcPct val="0"/>
              </a:spcAft>
              <a:defRPr sz="4000">
                <a:solidFill>
                  <a:schemeClr val="tx2"/>
                </a:solidFill>
                <a:latin typeface="+mn-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Georgia"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kern="0" dirty="0" smtClean="0">
                <a:latin typeface="Arial" charset="0"/>
              </a:rPr>
              <a:t>Summary</a:t>
            </a:r>
            <a:endParaRPr lang="en-US" kern="0" dirty="0">
              <a:latin typeface="Arial" charset="0"/>
            </a:endParaRPr>
          </a:p>
        </p:txBody>
      </p:sp>
      <p:sp>
        <p:nvSpPr>
          <p:cNvPr id="3" name="Content Placeholder 2"/>
          <p:cNvSpPr txBox="1">
            <a:spLocks/>
          </p:cNvSpPr>
          <p:nvPr/>
        </p:nvSpPr>
        <p:spPr>
          <a:xfrm>
            <a:off x="1752600" y="2057400"/>
            <a:ext cx="6477000" cy="2971800"/>
          </a:xfrm>
          <a:prstGeom prst="rect">
            <a:avLst/>
          </a:prstGeom>
        </p:spPr>
        <p:txBody>
          <a:bodyPr/>
          <a:lstStyle>
            <a:lvl1pPr marL="342900" indent="-342900" algn="l" rtl="0" eaLnBrk="0" fontAlgn="base" hangingPunct="0">
              <a:spcBef>
                <a:spcPct val="20000"/>
              </a:spcBef>
              <a:spcAft>
                <a:spcPct val="0"/>
              </a:spcAft>
              <a:buClr>
                <a:srgbClr val="FF0000"/>
              </a:buClr>
              <a:buChar char="•"/>
              <a:defRPr sz="2800">
                <a:solidFill>
                  <a:schemeClr val="tx1"/>
                </a:solidFill>
                <a:latin typeface="Arial" panose="020B0604020202020204" pitchFamily="34" charset="0"/>
                <a:ea typeface="ＭＳ Ｐゴシック" charset="0"/>
                <a:cs typeface="Arial" panose="020B0604020202020204" pitchFamily="34" charset="0"/>
              </a:defRPr>
            </a:lvl1pPr>
            <a:lvl2pPr marL="742950" indent="-285750" algn="l" rtl="0" eaLnBrk="0" fontAlgn="base" hangingPunct="0">
              <a:spcBef>
                <a:spcPct val="20000"/>
              </a:spcBef>
              <a:spcAft>
                <a:spcPct val="0"/>
              </a:spcAft>
              <a:buClr>
                <a:schemeClr val="accent2"/>
              </a:buClr>
              <a:buChar char="•"/>
              <a:defRPr sz="2800">
                <a:solidFill>
                  <a:schemeClr val="tx1"/>
                </a:solidFill>
                <a:latin typeface="Arial" panose="020B0604020202020204" pitchFamily="34" charset="0"/>
                <a:ea typeface="ＭＳ Ｐゴシック" charset="0"/>
                <a:cs typeface="Arial" panose="020B0604020202020204" pitchFamily="34" charset="0"/>
              </a:defRPr>
            </a:lvl2pPr>
            <a:lvl3pPr marL="1143000" indent="-228600" algn="l" rtl="0" eaLnBrk="0" fontAlgn="base" hangingPunct="0">
              <a:spcBef>
                <a:spcPct val="20000"/>
              </a:spcBef>
              <a:spcAft>
                <a:spcPct val="0"/>
              </a:spcAft>
              <a:buClr>
                <a:srgbClr val="99CCFF"/>
              </a:buClr>
              <a:buChar char="•"/>
              <a:defRPr sz="2800">
                <a:solidFill>
                  <a:schemeClr val="tx1"/>
                </a:solidFill>
                <a:latin typeface="Arial" panose="020B0604020202020204" pitchFamily="34" charset="0"/>
                <a:ea typeface="ＭＳ Ｐゴシック" charset="0"/>
                <a:cs typeface="Arial" panose="020B0604020202020204" pitchFamily="34" charset="0"/>
              </a:defRPr>
            </a:lvl3pPr>
            <a:lvl4pPr marL="1600200" indent="-228600" algn="l" rtl="0" eaLnBrk="0" fontAlgn="base" hangingPunct="0">
              <a:spcBef>
                <a:spcPct val="20000"/>
              </a:spcBef>
              <a:spcAft>
                <a:spcPct val="0"/>
              </a:spcAft>
              <a:buChar char="–"/>
              <a:defRPr sz="2800">
                <a:solidFill>
                  <a:schemeClr val="tx1"/>
                </a:solidFill>
                <a:latin typeface="Arial" panose="020B0604020202020204" pitchFamily="34" charset="0"/>
                <a:ea typeface="ＭＳ Ｐゴシック" charset="0"/>
                <a:cs typeface="Arial" panose="020B0604020202020204" pitchFamily="34" charset="0"/>
              </a:defRPr>
            </a:lvl4pPr>
            <a:lvl5pPr marL="2057400" indent="-228600" algn="l" rtl="0" eaLnBrk="0" fontAlgn="base" hangingPunct="0">
              <a:spcBef>
                <a:spcPct val="20000"/>
              </a:spcBef>
              <a:spcAft>
                <a:spcPct val="0"/>
              </a:spcAft>
              <a:buChar char="»"/>
              <a:defRPr sz="2800">
                <a:solidFill>
                  <a:schemeClr val="tx1"/>
                </a:solidFill>
                <a:latin typeface="Arial" panose="020B0604020202020204" pitchFamily="34" charset="0"/>
                <a:ea typeface="ＭＳ Ｐゴシック"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endParaRPr lang="en-US" kern="0" smtClean="0">
              <a:latin typeface="Arial" charset="0"/>
            </a:endParaRPr>
          </a:p>
          <a:p>
            <a:r>
              <a:rPr lang="en-US" kern="0" smtClean="0">
                <a:latin typeface="Arial" charset="0"/>
              </a:rPr>
              <a:t>How do we assess for Milestones?</a:t>
            </a:r>
          </a:p>
          <a:p>
            <a:r>
              <a:rPr lang="en-US" kern="0" smtClean="0">
                <a:latin typeface="Arial" charset="0"/>
              </a:rPr>
              <a:t>What does the ACGME expect for CCCs?</a:t>
            </a:r>
          </a:p>
          <a:p>
            <a:r>
              <a:rPr lang="en-US" kern="0" smtClean="0">
                <a:latin typeface="Arial" charset="0"/>
              </a:rPr>
              <a:t>How can CCCs work?</a:t>
            </a:r>
          </a:p>
          <a:p>
            <a:pPr marL="514350" indent="-514350">
              <a:buFontTx/>
              <a:buAutoNum type="arabicPeriod"/>
            </a:pPr>
            <a:endParaRPr lang="en-US" kern="0" dirty="0">
              <a:latin typeface="Arial" charset="0"/>
            </a:endParaRPr>
          </a:p>
        </p:txBody>
      </p:sp>
    </p:spTree>
    <p:extLst>
      <p:ext uri="{BB962C8B-B14F-4D97-AF65-F5344CB8AC3E}">
        <p14:creationId xmlns:p14="http://schemas.microsoft.com/office/powerpoint/2010/main" val="64158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381000" y="457200"/>
            <a:ext cx="8305800" cy="708025"/>
          </a:xfrm>
        </p:spPr>
        <p:txBody>
          <a:bodyPr/>
          <a:lstStyle/>
          <a:p>
            <a:r>
              <a:rPr lang="en-US" dirty="0">
                <a:latin typeface="Arial" charset="0"/>
              </a:rPr>
              <a:t>Goals </a:t>
            </a:r>
          </a:p>
        </p:txBody>
      </p:sp>
      <p:sp>
        <p:nvSpPr>
          <p:cNvPr id="33794" name="Content Placeholder 2"/>
          <p:cNvSpPr>
            <a:spLocks noGrp="1"/>
          </p:cNvSpPr>
          <p:nvPr>
            <p:ph idx="1"/>
          </p:nvPr>
        </p:nvSpPr>
        <p:spPr>
          <a:xfrm>
            <a:off x="1752600" y="2057400"/>
            <a:ext cx="6477000" cy="2971800"/>
          </a:xfrm>
        </p:spPr>
        <p:txBody>
          <a:bodyPr/>
          <a:lstStyle/>
          <a:p>
            <a:pPr marL="0" indent="0">
              <a:buNone/>
            </a:pPr>
            <a:endParaRPr lang="en-US" dirty="0">
              <a:latin typeface="Arial" charset="0"/>
            </a:endParaRPr>
          </a:p>
          <a:p>
            <a:r>
              <a:rPr lang="en-US" dirty="0">
                <a:latin typeface="Arial" charset="0"/>
              </a:rPr>
              <a:t>How do we assess for </a:t>
            </a:r>
            <a:r>
              <a:rPr lang="en-US" dirty="0" smtClean="0">
                <a:latin typeface="Arial" charset="0"/>
              </a:rPr>
              <a:t>Milestones</a:t>
            </a:r>
            <a:r>
              <a:rPr lang="en-US" dirty="0">
                <a:latin typeface="Arial" charset="0"/>
              </a:rPr>
              <a:t>?</a:t>
            </a:r>
          </a:p>
          <a:p>
            <a:r>
              <a:rPr lang="en-US" dirty="0" smtClean="0">
                <a:latin typeface="Arial" charset="0"/>
              </a:rPr>
              <a:t>What </a:t>
            </a:r>
            <a:r>
              <a:rPr lang="en-US" dirty="0">
                <a:latin typeface="Arial" charset="0"/>
              </a:rPr>
              <a:t>does </a:t>
            </a:r>
            <a:r>
              <a:rPr lang="en-US" dirty="0" smtClean="0">
                <a:latin typeface="Arial" charset="0"/>
              </a:rPr>
              <a:t>the ACGME </a:t>
            </a:r>
            <a:r>
              <a:rPr lang="en-US" dirty="0">
                <a:latin typeface="Arial" charset="0"/>
              </a:rPr>
              <a:t>expect for CCCs</a:t>
            </a:r>
            <a:r>
              <a:rPr lang="en-US" dirty="0" smtClean="0">
                <a:latin typeface="Arial" charset="0"/>
              </a:rPr>
              <a:t>?</a:t>
            </a:r>
          </a:p>
          <a:p>
            <a:r>
              <a:rPr lang="en-US" dirty="0">
                <a:latin typeface="Arial" charset="0"/>
              </a:rPr>
              <a:t>How </a:t>
            </a:r>
            <a:r>
              <a:rPr lang="en-US" dirty="0" smtClean="0">
                <a:latin typeface="Arial" charset="0"/>
              </a:rPr>
              <a:t>can </a:t>
            </a:r>
            <a:r>
              <a:rPr lang="en-US" dirty="0">
                <a:latin typeface="Arial" charset="0"/>
              </a:rPr>
              <a:t>CCCs work?</a:t>
            </a:r>
          </a:p>
          <a:p>
            <a:pPr marL="514350" indent="-514350">
              <a:buFontTx/>
              <a:buAutoNum type="arabicPeriod"/>
            </a:pPr>
            <a:endParaRPr lang="en-US" dirty="0">
              <a:latin typeface="Arial"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533400" y="304800"/>
            <a:ext cx="8229600" cy="914400"/>
          </a:xfrm>
        </p:spPr>
        <p:txBody>
          <a:bodyPr/>
          <a:lstStyle/>
          <a:p>
            <a:r>
              <a:rPr lang="en-US" dirty="0">
                <a:latin typeface="Arial" panose="020B0604020202020204" pitchFamily="34" charset="0"/>
                <a:cs typeface="Arial" panose="020B0604020202020204" pitchFamily="34" charset="0"/>
              </a:rPr>
              <a:t>Milestone Assessment</a:t>
            </a:r>
          </a:p>
        </p:txBody>
      </p:sp>
      <p:sp>
        <p:nvSpPr>
          <p:cNvPr id="15362" name="Content Placeholder 2"/>
          <p:cNvSpPr>
            <a:spLocks noGrp="1"/>
          </p:cNvSpPr>
          <p:nvPr>
            <p:ph idx="1"/>
          </p:nvPr>
        </p:nvSpPr>
        <p:spPr>
          <a:xfrm>
            <a:off x="1676400" y="2209800"/>
            <a:ext cx="6400800" cy="3505200"/>
          </a:xfrm>
        </p:spPr>
        <p:txBody>
          <a:bodyPr/>
          <a:lstStyle/>
          <a:p>
            <a:r>
              <a:rPr lang="en-US" dirty="0" smtClean="0"/>
              <a:t>A </a:t>
            </a:r>
            <a:r>
              <a:rPr lang="en-US" dirty="0"/>
              <a:t>desire for objective methods of </a:t>
            </a:r>
            <a:r>
              <a:rPr lang="en-US" dirty="0" smtClean="0"/>
              <a:t>assessment and provide better feedback</a:t>
            </a:r>
          </a:p>
          <a:p>
            <a:r>
              <a:rPr lang="en-US" dirty="0" smtClean="0"/>
              <a:t>Provide a process for early identification of residents that are having difficulties</a:t>
            </a:r>
            <a:endParaRPr lang="en-US" dirty="0"/>
          </a:p>
          <a:p>
            <a:r>
              <a:rPr lang="en-US" dirty="0"/>
              <a:t>A desire </a:t>
            </a:r>
            <a:r>
              <a:rPr lang="en-US" dirty="0" smtClean="0"/>
              <a:t>to encourage </a:t>
            </a:r>
            <a:r>
              <a:rPr lang="en-US" dirty="0"/>
              <a:t>innovation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915400" cy="762000"/>
          </a:xfrm>
        </p:spPr>
        <p:txBody>
          <a:bodyPr/>
          <a:lstStyle/>
          <a:p>
            <a:pPr>
              <a:defRPr/>
            </a:pPr>
            <a:r>
              <a:rPr lang="en-US" dirty="0" smtClean="0">
                <a:latin typeface="+mj-lt"/>
                <a:ea typeface="+mj-ea"/>
                <a:cs typeface="+mj-cs"/>
              </a:rPr>
              <a:t>Milestones Assessment</a:t>
            </a:r>
            <a:endParaRPr lang="en-US" dirty="0">
              <a:latin typeface="+mj-lt"/>
              <a:ea typeface="+mj-ea"/>
              <a:cs typeface="+mj-cs"/>
            </a:endParaRPr>
          </a:p>
        </p:txBody>
      </p:sp>
      <p:sp>
        <p:nvSpPr>
          <p:cNvPr id="3" name="Content Placeholder 2"/>
          <p:cNvSpPr>
            <a:spLocks noGrp="1"/>
          </p:cNvSpPr>
          <p:nvPr>
            <p:ph idx="1"/>
          </p:nvPr>
        </p:nvSpPr>
        <p:spPr>
          <a:xfrm>
            <a:off x="1600200" y="2286000"/>
            <a:ext cx="5943600" cy="2590800"/>
          </a:xfrm>
        </p:spPr>
        <p:txBody>
          <a:bodyPr/>
          <a:lstStyle/>
          <a:p>
            <a:pPr>
              <a:defRPr/>
            </a:pPr>
            <a:r>
              <a:rPr lang="en-US" dirty="0" smtClean="0">
                <a:latin typeface="+mn-lt"/>
                <a:ea typeface="+mn-ea"/>
                <a:cs typeface="+mn-cs"/>
              </a:rPr>
              <a:t>Several evaluators are better </a:t>
            </a:r>
            <a:r>
              <a:rPr lang="en-US" dirty="0">
                <a:latin typeface="+mn-lt"/>
                <a:ea typeface="+mn-ea"/>
                <a:cs typeface="+mn-cs"/>
              </a:rPr>
              <a:t>than one</a:t>
            </a:r>
          </a:p>
          <a:p>
            <a:pPr>
              <a:defRPr/>
            </a:pPr>
            <a:r>
              <a:rPr lang="en-US" dirty="0">
                <a:latin typeface="+mn-lt"/>
                <a:ea typeface="+mn-ea"/>
                <a:cs typeface="+mn-cs"/>
              </a:rPr>
              <a:t>Size, composition, </a:t>
            </a:r>
            <a:r>
              <a:rPr lang="en-US" dirty="0" smtClean="0">
                <a:latin typeface="+mn-lt"/>
                <a:ea typeface="+mn-ea"/>
                <a:cs typeface="+mn-cs"/>
              </a:rPr>
              <a:t>frequency, workflow </a:t>
            </a:r>
            <a:r>
              <a:rPr lang="en-US" dirty="0">
                <a:latin typeface="+mn-lt"/>
                <a:ea typeface="+mn-ea"/>
                <a:cs typeface="+mn-cs"/>
              </a:rPr>
              <a:t>may have to vary and </a:t>
            </a:r>
            <a:r>
              <a:rPr lang="en-US" dirty="0" smtClean="0">
                <a:latin typeface="+mn-lt"/>
                <a:ea typeface="+mn-ea"/>
                <a:cs typeface="+mn-cs"/>
              </a:rPr>
              <a:t>is difficult </a:t>
            </a:r>
            <a:r>
              <a:rPr lang="en-US" dirty="0">
                <a:latin typeface="+mn-lt"/>
                <a:ea typeface="+mn-ea"/>
                <a:cs typeface="+mn-cs"/>
              </a:rPr>
              <a:t>to regulate</a:t>
            </a:r>
          </a:p>
          <a:p>
            <a:pPr>
              <a:defRPr/>
            </a:pPr>
            <a:endParaRPr lang="en-US" dirty="0" smtClean="0">
              <a:latin typeface="+mn-lt"/>
              <a:ea typeface="+mn-ea"/>
              <a:cs typeface="+mn-cs"/>
            </a:endParaRPr>
          </a:p>
          <a:p>
            <a:pPr marL="0" indent="0">
              <a:buFontTx/>
              <a:buNone/>
              <a:defRPr/>
            </a:pPr>
            <a:endParaRPr lang="en-US" dirty="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76200" y="533400"/>
            <a:ext cx="8991600" cy="762000"/>
          </a:xfrm>
        </p:spPr>
        <p:txBody>
          <a:bodyPr/>
          <a:lstStyle/>
          <a:p>
            <a:pPr>
              <a:defRPr/>
            </a:pPr>
            <a:r>
              <a:rPr lang="en-US" dirty="0">
                <a:latin typeface="Arial" charset="0"/>
              </a:rPr>
              <a:t>Clinical Competency Committee</a:t>
            </a:r>
          </a:p>
        </p:txBody>
      </p:sp>
      <p:sp>
        <p:nvSpPr>
          <p:cNvPr id="7171" name="Content Placeholder 2"/>
          <p:cNvSpPr>
            <a:spLocks noGrp="1"/>
          </p:cNvSpPr>
          <p:nvPr>
            <p:ph idx="1"/>
          </p:nvPr>
        </p:nvSpPr>
        <p:spPr>
          <a:xfrm>
            <a:off x="838200" y="2514600"/>
            <a:ext cx="7581900" cy="1409700"/>
          </a:xfrm>
        </p:spPr>
        <p:txBody>
          <a:bodyPr/>
          <a:lstStyle/>
          <a:p>
            <a:pPr marL="0" indent="0">
              <a:buFontTx/>
              <a:buNone/>
            </a:pPr>
            <a:r>
              <a:rPr lang="en-US" dirty="0">
                <a:latin typeface="Arial" charset="0"/>
              </a:rPr>
              <a:t>V.A.1.b) There must be a written description of the responsibilities of the Clinical Competency Committee</a:t>
            </a:r>
            <a:r>
              <a:rPr lang="en-US" sz="3200" dirty="0">
                <a:latin typeface="Arial" charset="0"/>
              </a:rPr>
              <a:t>.</a:t>
            </a:r>
            <a:r>
              <a:rPr lang="en-US" baseline="50000" dirty="0">
                <a:latin typeface="Arial" charset="0"/>
              </a:rPr>
              <a:t>(Core)</a:t>
            </a:r>
            <a:endParaRPr lang="en-US" dirty="0">
              <a:latin typeface="Arial" charset="0"/>
            </a:endParaRPr>
          </a:p>
        </p:txBody>
      </p:sp>
      <p:sp>
        <p:nvSpPr>
          <p:cNvPr id="7172" name="TextBox 7"/>
          <p:cNvSpPr txBox="1">
            <a:spLocks noChangeArrowheads="1"/>
          </p:cNvSpPr>
          <p:nvPr/>
        </p:nvSpPr>
        <p:spPr bwMode="auto">
          <a:xfrm>
            <a:off x="228600" y="4876800"/>
            <a:ext cx="54054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t>ACGME Common Program Requirements</a:t>
            </a:r>
          </a:p>
          <a:p>
            <a:pPr eaLnBrk="1" hangingPunct="1"/>
            <a:r>
              <a:rPr lang="en-US" sz="1400" dirty="0"/>
              <a:t>Approved: February 7, 2012; Effective: July 1, 2013 </a:t>
            </a:r>
          </a:p>
          <a:p>
            <a:pPr eaLnBrk="1" hangingPunct="1"/>
            <a:r>
              <a:rPr lang="en-US" sz="1400" dirty="0"/>
              <a:t>Approved focused revision: June 9, 2013; Effective: July 1, 2013</a:t>
            </a:r>
          </a:p>
        </p:txBody>
      </p:sp>
    </p:spTree>
    <p:extLst>
      <p:ext uri="{BB962C8B-B14F-4D97-AF65-F5344CB8AC3E}">
        <p14:creationId xmlns:p14="http://schemas.microsoft.com/office/powerpoint/2010/main" val="204989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76200" y="609600"/>
            <a:ext cx="8991600" cy="762000"/>
          </a:xfrm>
        </p:spPr>
        <p:txBody>
          <a:bodyPr/>
          <a:lstStyle/>
          <a:p>
            <a:pPr>
              <a:defRPr/>
            </a:pPr>
            <a:r>
              <a:rPr lang="en-US" dirty="0">
                <a:latin typeface="Arial" charset="0"/>
              </a:rPr>
              <a:t>Clinical Competency Committee</a:t>
            </a:r>
          </a:p>
        </p:txBody>
      </p:sp>
      <p:sp>
        <p:nvSpPr>
          <p:cNvPr id="8" name="Content Placeholder 2"/>
          <p:cNvSpPr>
            <a:spLocks noGrp="1"/>
          </p:cNvSpPr>
          <p:nvPr>
            <p:ph idx="1"/>
          </p:nvPr>
        </p:nvSpPr>
        <p:spPr>
          <a:xfrm>
            <a:off x="457200" y="1524000"/>
            <a:ext cx="8229600" cy="4191000"/>
          </a:xfrm>
        </p:spPr>
        <p:txBody>
          <a:bodyPr/>
          <a:lstStyle/>
          <a:p>
            <a:pPr marL="0" indent="0">
              <a:buFontTx/>
              <a:buNone/>
              <a:defRPr/>
            </a:pPr>
            <a:r>
              <a:rPr lang="en-US" dirty="0" smtClean="0">
                <a:ea typeface="+mn-ea"/>
                <a:cs typeface="+mn-cs"/>
              </a:rPr>
              <a:t>V.A.1</a:t>
            </a:r>
            <a:r>
              <a:rPr lang="en-US" dirty="0">
                <a:ea typeface="+mn-ea"/>
                <a:cs typeface="+mn-cs"/>
              </a:rPr>
              <a:t>. The program director must appoint the Clinical Competency Committee</a:t>
            </a:r>
            <a:r>
              <a:rPr lang="en-US" dirty="0" smtClean="0">
                <a:ea typeface="+mn-ea"/>
                <a:cs typeface="+mn-cs"/>
              </a:rPr>
              <a:t>.</a:t>
            </a:r>
            <a:r>
              <a:rPr lang="en-US" sz="2400" baseline="50000" dirty="0" smtClean="0">
                <a:ea typeface="+mn-ea"/>
                <a:cs typeface="+mn-cs"/>
              </a:rPr>
              <a:t>(</a:t>
            </a:r>
            <a:r>
              <a:rPr lang="en-US" sz="2400" baseline="50000" dirty="0">
                <a:ea typeface="+mn-ea"/>
                <a:cs typeface="+mn-cs"/>
              </a:rPr>
              <a:t>Core) </a:t>
            </a:r>
            <a:endParaRPr lang="en-US" baseline="50000" dirty="0">
              <a:ea typeface="+mn-ea"/>
              <a:cs typeface="+mn-cs"/>
            </a:endParaRPr>
          </a:p>
          <a:p>
            <a:pPr marL="0" indent="0">
              <a:buFontTx/>
              <a:buNone/>
              <a:defRPr/>
            </a:pPr>
            <a:r>
              <a:rPr lang="en-US" dirty="0" smtClean="0">
                <a:ea typeface="+mn-ea"/>
                <a:cs typeface="+mn-cs"/>
              </a:rPr>
              <a:t>	</a:t>
            </a:r>
            <a:r>
              <a:rPr lang="en-US" sz="2400" dirty="0" smtClean="0">
                <a:ea typeface="+mn-ea"/>
                <a:cs typeface="+mn-cs"/>
              </a:rPr>
              <a:t>V.A.1.a</a:t>
            </a:r>
            <a:r>
              <a:rPr lang="en-US" sz="2400" dirty="0">
                <a:ea typeface="+mn-ea"/>
                <a:cs typeface="+mn-cs"/>
              </a:rPr>
              <a:t>) At a minimum the Clinical Competency </a:t>
            </a:r>
            <a:r>
              <a:rPr lang="en-US" sz="2400" dirty="0" smtClean="0">
                <a:ea typeface="+mn-ea"/>
                <a:cs typeface="+mn-cs"/>
              </a:rPr>
              <a:t>	Committee must </a:t>
            </a:r>
            <a:r>
              <a:rPr lang="en-US" sz="2400" dirty="0">
                <a:ea typeface="+mn-ea"/>
                <a:cs typeface="+mn-cs"/>
              </a:rPr>
              <a:t>be composed of three members </a:t>
            </a:r>
            <a:r>
              <a:rPr lang="en-US" sz="2400" dirty="0" smtClean="0">
                <a:ea typeface="+mn-ea"/>
                <a:cs typeface="+mn-cs"/>
              </a:rPr>
              <a:t>	of the </a:t>
            </a:r>
            <a:r>
              <a:rPr lang="en-US" sz="2400" dirty="0">
                <a:ea typeface="+mn-ea"/>
                <a:cs typeface="+mn-cs"/>
              </a:rPr>
              <a:t>program </a:t>
            </a:r>
            <a:r>
              <a:rPr lang="en-US" sz="2400" dirty="0" smtClean="0">
                <a:ea typeface="+mn-ea"/>
                <a:cs typeface="+mn-cs"/>
              </a:rPr>
              <a:t>faculty</a:t>
            </a:r>
            <a:r>
              <a:rPr lang="en-US" sz="2400" dirty="0">
                <a:ea typeface="+mn-ea"/>
                <a:cs typeface="+mn-cs"/>
              </a:rPr>
              <a:t>.</a:t>
            </a:r>
            <a:r>
              <a:rPr lang="en-US" sz="2000" baseline="50000" dirty="0">
                <a:ea typeface="+mn-ea"/>
                <a:cs typeface="+mn-cs"/>
              </a:rPr>
              <a:t>(Core) </a:t>
            </a:r>
            <a:r>
              <a:rPr lang="en-US" sz="2000" dirty="0" smtClean="0">
                <a:ea typeface="+mn-ea"/>
                <a:cs typeface="+mn-cs"/>
              </a:rPr>
              <a:t>  </a:t>
            </a:r>
            <a:endParaRPr lang="en-US" sz="2000" baseline="50000" dirty="0" smtClean="0">
              <a:ea typeface="+mn-ea"/>
              <a:cs typeface="+mn-cs"/>
            </a:endParaRPr>
          </a:p>
          <a:p>
            <a:pPr marL="0" indent="0">
              <a:buFontTx/>
              <a:buNone/>
              <a:defRPr/>
            </a:pPr>
            <a:r>
              <a:rPr lang="en-US" sz="2400" dirty="0" smtClean="0">
                <a:ea typeface="+mn-ea"/>
                <a:cs typeface="+mn-cs"/>
              </a:rPr>
              <a:t>		</a:t>
            </a:r>
            <a:endParaRPr lang="en-US" sz="2000" i="1" dirty="0" smtClean="0">
              <a:solidFill>
                <a:srgbClr val="FF0000"/>
              </a:solidFill>
              <a:ea typeface="+mn-ea"/>
              <a:cs typeface="+mn-cs"/>
            </a:endParaRPr>
          </a:p>
          <a:p>
            <a:pPr marL="0" indent="0">
              <a:buFontTx/>
              <a:buNone/>
              <a:defRPr/>
            </a:pPr>
            <a:r>
              <a:rPr lang="en-US" sz="2400" dirty="0">
                <a:ea typeface="+mn-ea"/>
                <a:cs typeface="+mn-cs"/>
              </a:rPr>
              <a:t>	</a:t>
            </a:r>
            <a:r>
              <a:rPr lang="en-US" sz="2400" dirty="0" smtClean="0">
                <a:ea typeface="+mn-ea"/>
                <a:cs typeface="+mn-cs"/>
              </a:rPr>
              <a:t>V.A.1.a</a:t>
            </a:r>
            <a:r>
              <a:rPr lang="en-US" sz="2400" dirty="0">
                <a:ea typeface="+mn-ea"/>
                <a:cs typeface="+mn-cs"/>
              </a:rPr>
              <a:t>).(1) Others eligible for appointment to the </a:t>
            </a:r>
            <a:r>
              <a:rPr lang="en-US" sz="2400" dirty="0" smtClean="0">
                <a:ea typeface="+mn-ea"/>
                <a:cs typeface="+mn-cs"/>
              </a:rPr>
              <a:t>	committee </a:t>
            </a:r>
            <a:r>
              <a:rPr lang="en-US" sz="2400" dirty="0">
                <a:ea typeface="+mn-ea"/>
                <a:cs typeface="+mn-cs"/>
              </a:rPr>
              <a:t>include faculty from other programs and </a:t>
            </a:r>
            <a:r>
              <a:rPr lang="en-US" sz="2400" dirty="0" smtClean="0">
                <a:ea typeface="+mn-ea"/>
                <a:cs typeface="+mn-cs"/>
              </a:rPr>
              <a:t>	non-physician </a:t>
            </a:r>
            <a:r>
              <a:rPr lang="en-US" sz="2400" dirty="0">
                <a:ea typeface="+mn-ea"/>
                <a:cs typeface="+mn-cs"/>
              </a:rPr>
              <a:t>members of the health care team</a:t>
            </a:r>
            <a:r>
              <a:rPr lang="en-US" sz="2400" dirty="0" smtClean="0">
                <a:ea typeface="+mn-ea"/>
                <a:cs typeface="+mn-cs"/>
              </a:rPr>
              <a:t>.</a:t>
            </a:r>
            <a:r>
              <a:rPr lang="en-US" sz="2000" baseline="50000" dirty="0" smtClean="0">
                <a:ea typeface="+mn-ea"/>
                <a:cs typeface="+mn-cs"/>
              </a:rPr>
              <a:t>(</a:t>
            </a:r>
            <a:r>
              <a:rPr lang="en-US" sz="2000" baseline="50000" dirty="0">
                <a:ea typeface="+mn-ea"/>
                <a:cs typeface="+mn-cs"/>
              </a:rPr>
              <a:t>Detail) </a:t>
            </a:r>
          </a:p>
          <a:p>
            <a:pPr marL="0" indent="0">
              <a:buFontTx/>
              <a:buNone/>
              <a:defRPr/>
            </a:pPr>
            <a:endParaRPr lang="en-US" baseline="50000" dirty="0">
              <a:ea typeface="+mn-ea"/>
              <a:cs typeface="+mn-cs"/>
            </a:endParaRPr>
          </a:p>
          <a:p>
            <a:pPr marL="0" indent="0">
              <a:buFontTx/>
              <a:buNone/>
              <a:defRPr/>
            </a:pPr>
            <a:r>
              <a:rPr lang="en-US" dirty="0" smtClean="0">
                <a:ea typeface="+mn-ea"/>
                <a:cs typeface="+mn-cs"/>
              </a:rPr>
              <a:t> </a:t>
            </a:r>
            <a:endParaRPr lang="en-US" dirty="0">
              <a:ea typeface="+mn-ea"/>
              <a:cs typeface="+mn-cs"/>
            </a:endParaRPr>
          </a:p>
          <a:p>
            <a:pPr>
              <a:defRPr/>
            </a:pPr>
            <a:endParaRPr lang="en-US" dirty="0">
              <a:ea typeface="+mn-ea"/>
              <a:cs typeface="+mn-cs"/>
            </a:endParaRPr>
          </a:p>
        </p:txBody>
      </p:sp>
      <p:sp>
        <p:nvSpPr>
          <p:cNvPr id="5124" name="TextBox 1"/>
          <p:cNvSpPr txBox="1">
            <a:spLocks noChangeArrowheads="1"/>
          </p:cNvSpPr>
          <p:nvPr/>
        </p:nvSpPr>
        <p:spPr bwMode="auto">
          <a:xfrm>
            <a:off x="25400" y="5638800"/>
            <a:ext cx="54054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t>ACGME Common Program Requirements</a:t>
            </a:r>
          </a:p>
          <a:p>
            <a:pPr eaLnBrk="1" hangingPunct="1"/>
            <a:r>
              <a:rPr lang="en-US" sz="1400" dirty="0"/>
              <a:t>Approved: February 7, 2012; Effective: July 1, 2013 </a:t>
            </a:r>
          </a:p>
          <a:p>
            <a:pPr eaLnBrk="1" hangingPunct="1"/>
            <a:r>
              <a:rPr lang="en-US" sz="1400" dirty="0"/>
              <a:t>Approved focused revision: June 9, 2013; Effective: July 1, 2013</a:t>
            </a:r>
          </a:p>
        </p:txBody>
      </p:sp>
    </p:spTree>
    <p:extLst>
      <p:ext uri="{BB962C8B-B14F-4D97-AF65-F5344CB8AC3E}">
        <p14:creationId xmlns:p14="http://schemas.microsoft.com/office/powerpoint/2010/main" val="3666044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76200" y="609600"/>
            <a:ext cx="8991600" cy="762000"/>
          </a:xfrm>
        </p:spPr>
        <p:txBody>
          <a:bodyPr/>
          <a:lstStyle/>
          <a:p>
            <a:pPr>
              <a:defRPr/>
            </a:pPr>
            <a:r>
              <a:rPr lang="en-US" dirty="0">
                <a:latin typeface="Arial" charset="0"/>
              </a:rPr>
              <a:t>Clinical Competency Committee</a:t>
            </a:r>
          </a:p>
        </p:txBody>
      </p:sp>
      <p:sp>
        <p:nvSpPr>
          <p:cNvPr id="8195" name="Content Placeholder 2"/>
          <p:cNvSpPr>
            <a:spLocks noGrp="1"/>
          </p:cNvSpPr>
          <p:nvPr>
            <p:ph idx="1"/>
          </p:nvPr>
        </p:nvSpPr>
        <p:spPr>
          <a:xfrm>
            <a:off x="419100" y="1447800"/>
            <a:ext cx="8305800" cy="4587875"/>
          </a:xfrm>
        </p:spPr>
        <p:txBody>
          <a:bodyPr/>
          <a:lstStyle/>
          <a:p>
            <a:pPr marL="0" indent="0">
              <a:buFontTx/>
              <a:buNone/>
            </a:pPr>
            <a:r>
              <a:rPr lang="en-US" sz="2000" dirty="0" smtClean="0">
                <a:latin typeface="Arial" charset="0"/>
              </a:rPr>
              <a:t>V.A.1.b</a:t>
            </a:r>
            <a:r>
              <a:rPr lang="en-US" sz="2000" dirty="0">
                <a:latin typeface="Arial" charset="0"/>
              </a:rPr>
              <a:t>).(1) The Clinical Competency Committee should: </a:t>
            </a:r>
          </a:p>
          <a:p>
            <a:pPr marL="0" indent="0">
              <a:buFontTx/>
              <a:buNone/>
            </a:pPr>
            <a:r>
              <a:rPr lang="en-US" sz="2000" dirty="0">
                <a:latin typeface="Arial" charset="0"/>
              </a:rPr>
              <a:t>	</a:t>
            </a:r>
          </a:p>
          <a:p>
            <a:pPr marL="0" indent="0">
              <a:buFontTx/>
              <a:buNone/>
            </a:pPr>
            <a:r>
              <a:rPr lang="en-US" sz="2000" dirty="0">
                <a:latin typeface="Arial" charset="0"/>
              </a:rPr>
              <a:t>	V.A.1.b).(1).(a) review all resident evaluations semi-	annually; </a:t>
            </a:r>
            <a:r>
              <a:rPr lang="en-US" sz="2000" baseline="50000" dirty="0">
                <a:latin typeface="Arial" charset="0"/>
              </a:rPr>
              <a:t>(Core) </a:t>
            </a:r>
            <a:endParaRPr lang="en-US" sz="2000" dirty="0">
              <a:latin typeface="Arial" charset="0"/>
            </a:endParaRPr>
          </a:p>
          <a:p>
            <a:pPr marL="0" indent="0">
              <a:buFontTx/>
              <a:buNone/>
            </a:pPr>
            <a:r>
              <a:rPr lang="en-US" sz="2000" dirty="0">
                <a:latin typeface="Arial" charset="0"/>
              </a:rPr>
              <a:t>	</a:t>
            </a:r>
            <a:endParaRPr lang="en-US" sz="2000" dirty="0" smtClean="0">
              <a:latin typeface="Arial" charset="0"/>
            </a:endParaRPr>
          </a:p>
          <a:p>
            <a:pPr marL="0" indent="0">
              <a:buFontTx/>
              <a:buNone/>
            </a:pPr>
            <a:r>
              <a:rPr lang="en-US" sz="2000" dirty="0" smtClean="0">
                <a:latin typeface="Arial" charset="0"/>
              </a:rPr>
              <a:t>	V.A.1.b).(1).(b) prepare and assure the reporting of 	Milestones evaluations of each resident semi-annually to 	ACGME; and, </a:t>
            </a:r>
            <a:r>
              <a:rPr lang="en-US" sz="2000" baseline="50000" dirty="0" smtClean="0">
                <a:latin typeface="Arial" charset="0"/>
              </a:rPr>
              <a:t>(Core) </a:t>
            </a:r>
            <a:endParaRPr lang="en-US" sz="2000" dirty="0" smtClean="0">
              <a:latin typeface="Arial" charset="0"/>
            </a:endParaRPr>
          </a:p>
          <a:p>
            <a:pPr marL="0" indent="0">
              <a:buFontTx/>
              <a:buNone/>
            </a:pPr>
            <a:r>
              <a:rPr lang="en-US" sz="2000" dirty="0">
                <a:latin typeface="Arial" charset="0"/>
              </a:rPr>
              <a:t>	</a:t>
            </a:r>
            <a:endParaRPr lang="en-US" sz="2000" dirty="0" smtClean="0">
              <a:latin typeface="Arial" charset="0"/>
            </a:endParaRPr>
          </a:p>
          <a:p>
            <a:pPr marL="0" indent="0">
              <a:buFontTx/>
              <a:buNone/>
            </a:pPr>
            <a:r>
              <a:rPr lang="en-US" sz="2000" dirty="0" smtClean="0">
                <a:latin typeface="Arial" charset="0"/>
              </a:rPr>
              <a:t>	V.A.1.b).(1).(c) advise the program director regarding 	resident progress, including promotion, remediation, and 	dismissal</a:t>
            </a:r>
            <a:r>
              <a:rPr lang="en-US" sz="2400" dirty="0" smtClean="0">
                <a:latin typeface="Arial" charset="0"/>
              </a:rPr>
              <a:t>.</a:t>
            </a:r>
            <a:r>
              <a:rPr lang="en-US" sz="2000" baseline="50000" dirty="0" smtClean="0">
                <a:latin typeface="Arial" charset="0"/>
              </a:rPr>
              <a:t>(Detail) </a:t>
            </a:r>
            <a:endParaRPr lang="en-US" sz="2000" dirty="0">
              <a:latin typeface="Arial" charset="0"/>
            </a:endParaRPr>
          </a:p>
        </p:txBody>
      </p:sp>
      <p:sp>
        <p:nvSpPr>
          <p:cNvPr id="8196" name="TextBox 7"/>
          <p:cNvSpPr txBox="1">
            <a:spLocks noChangeArrowheads="1"/>
          </p:cNvSpPr>
          <p:nvPr/>
        </p:nvSpPr>
        <p:spPr bwMode="auto">
          <a:xfrm>
            <a:off x="228600" y="5715000"/>
            <a:ext cx="54054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400" dirty="0"/>
              <a:t>ACGME Common Program Requirements</a:t>
            </a:r>
          </a:p>
          <a:p>
            <a:pPr eaLnBrk="1" hangingPunct="1"/>
            <a:r>
              <a:rPr lang="en-US" sz="1400" dirty="0"/>
              <a:t>Approved: February 7, 2012; Effective: July 1, 2013 </a:t>
            </a:r>
          </a:p>
          <a:p>
            <a:pPr eaLnBrk="1" hangingPunct="1"/>
            <a:r>
              <a:rPr lang="en-US" sz="1400" dirty="0"/>
              <a:t>Approved focused revision: June 9, 2013; Effective: July 1, 2013</a:t>
            </a:r>
          </a:p>
        </p:txBody>
      </p:sp>
    </p:spTree>
    <p:extLst>
      <p:ext uri="{BB962C8B-B14F-4D97-AF65-F5344CB8AC3E}">
        <p14:creationId xmlns:p14="http://schemas.microsoft.com/office/powerpoint/2010/main" val="1910814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152400" y="304800"/>
            <a:ext cx="8839200" cy="1143000"/>
          </a:xfrm>
        </p:spPr>
        <p:txBody>
          <a:bodyPr/>
          <a:lstStyle/>
          <a:p>
            <a:pPr>
              <a:defRPr/>
            </a:pPr>
            <a:r>
              <a:rPr lang="en-US" dirty="0">
                <a:latin typeface="Arial" charset="0"/>
              </a:rPr>
              <a:t>Clinical Competency Committee</a:t>
            </a:r>
          </a:p>
        </p:txBody>
      </p:sp>
      <p:sp>
        <p:nvSpPr>
          <p:cNvPr id="9219" name="Content Placeholder 1"/>
          <p:cNvSpPr>
            <a:spLocks noGrp="1"/>
          </p:cNvSpPr>
          <p:nvPr>
            <p:ph idx="1"/>
          </p:nvPr>
        </p:nvSpPr>
        <p:spPr>
          <a:xfrm>
            <a:off x="381000" y="1828800"/>
            <a:ext cx="8229600" cy="3810000"/>
          </a:xfrm>
        </p:spPr>
        <p:txBody>
          <a:bodyPr/>
          <a:lstStyle/>
          <a:p>
            <a:pPr marL="0" indent="0">
              <a:buNone/>
            </a:pPr>
            <a:r>
              <a:rPr lang="en-US" dirty="0" smtClean="0">
                <a:latin typeface="Arial" charset="0"/>
              </a:rPr>
              <a:t>How the CCC does its work may be decided by the Program </a:t>
            </a:r>
            <a:r>
              <a:rPr lang="en-US" dirty="0" smtClean="0">
                <a:latin typeface="Arial" charset="0"/>
              </a:rPr>
              <a:t>Director  </a:t>
            </a:r>
            <a:endParaRPr lang="en-US" dirty="0" smtClean="0">
              <a:latin typeface="Arial" charset="0"/>
            </a:endParaRPr>
          </a:p>
          <a:p>
            <a:pPr lvl="1"/>
            <a:r>
              <a:rPr lang="en-US" dirty="0" smtClean="0">
                <a:latin typeface="Arial" charset="0"/>
              </a:rPr>
              <a:t>Subcommittees</a:t>
            </a:r>
          </a:p>
          <a:p>
            <a:pPr lvl="1"/>
            <a:r>
              <a:rPr lang="en-US" dirty="0" smtClean="0">
                <a:latin typeface="Arial" charset="0"/>
              </a:rPr>
              <a:t>Assigning residents to faculty members for pre-review</a:t>
            </a:r>
          </a:p>
          <a:p>
            <a:pPr lvl="1"/>
            <a:r>
              <a:rPr lang="en-US" dirty="0" smtClean="0">
                <a:latin typeface="Arial" charset="0"/>
              </a:rPr>
              <a:t>Pre-review work will vary</a:t>
            </a:r>
          </a:p>
          <a:p>
            <a:pPr lvl="1"/>
            <a:r>
              <a:rPr lang="en-US" dirty="0" smtClean="0">
                <a:latin typeface="Arial" charset="0"/>
              </a:rPr>
              <a:t>Some CCCs meet more than twice a year</a:t>
            </a:r>
          </a:p>
          <a:p>
            <a:endParaRPr lang="en-US" dirty="0" smtClean="0">
              <a:latin typeface="Arial" charset="0"/>
            </a:endParaRPr>
          </a:p>
          <a:p>
            <a:pPr marL="0" indent="0">
              <a:buNone/>
            </a:pPr>
            <a:endParaRPr lang="en-US" dirty="0" smtClean="0">
              <a:latin typeface="Arial" charset="0"/>
            </a:endParaRPr>
          </a:p>
          <a:p>
            <a:pPr marL="0" indent="0">
              <a:buNone/>
            </a:pPr>
            <a:endParaRPr lang="en-US" dirty="0">
              <a:latin typeface="Arial" charset="0"/>
            </a:endParaRPr>
          </a:p>
        </p:txBody>
      </p:sp>
    </p:spTree>
    <p:extLst>
      <p:ext uri="{BB962C8B-B14F-4D97-AF65-F5344CB8AC3E}">
        <p14:creationId xmlns:p14="http://schemas.microsoft.com/office/powerpoint/2010/main" val="1851234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152400" y="304800"/>
            <a:ext cx="8839200" cy="1143000"/>
          </a:xfrm>
        </p:spPr>
        <p:txBody>
          <a:bodyPr/>
          <a:lstStyle/>
          <a:p>
            <a:pPr>
              <a:defRPr/>
            </a:pPr>
            <a:r>
              <a:rPr lang="en-US" dirty="0">
                <a:latin typeface="Arial" charset="0"/>
              </a:rPr>
              <a:t>Clinical Competency Committee</a:t>
            </a:r>
          </a:p>
        </p:txBody>
      </p:sp>
      <p:sp>
        <p:nvSpPr>
          <p:cNvPr id="9219" name="Content Placeholder 1"/>
          <p:cNvSpPr>
            <a:spLocks noGrp="1"/>
          </p:cNvSpPr>
          <p:nvPr>
            <p:ph idx="1"/>
          </p:nvPr>
        </p:nvSpPr>
        <p:spPr>
          <a:xfrm>
            <a:off x="381000" y="2133600"/>
            <a:ext cx="8229600" cy="3581400"/>
          </a:xfrm>
        </p:spPr>
        <p:txBody>
          <a:bodyPr/>
          <a:lstStyle/>
          <a:p>
            <a:r>
              <a:rPr lang="en-US" dirty="0" smtClean="0">
                <a:latin typeface="Arial" charset="0"/>
              </a:rPr>
              <a:t>The program director’s role on the CCC</a:t>
            </a:r>
          </a:p>
          <a:p>
            <a:pPr marL="0" indent="0">
              <a:buNone/>
            </a:pPr>
            <a:endParaRPr lang="en-US" dirty="0">
              <a:latin typeface="Arial" charset="0"/>
            </a:endParaRPr>
          </a:p>
          <a:p>
            <a:r>
              <a:rPr lang="en-US" dirty="0" smtClean="0">
                <a:latin typeface="Arial" charset="0"/>
              </a:rPr>
              <a:t>The program coordinator’s role on the CCC</a:t>
            </a:r>
            <a:br>
              <a:rPr lang="en-US" dirty="0" smtClean="0">
                <a:latin typeface="Arial" charset="0"/>
              </a:rPr>
            </a:br>
            <a:endParaRPr lang="en-US" dirty="0" smtClean="0">
              <a:latin typeface="Arial" charset="0"/>
            </a:endParaRPr>
          </a:p>
          <a:p>
            <a:r>
              <a:rPr lang="en-US" dirty="0" smtClean="0">
                <a:latin typeface="Arial" charset="0"/>
              </a:rPr>
              <a:t>Residents and fellows </a:t>
            </a:r>
            <a:r>
              <a:rPr lang="en-US" b="1" dirty="0" smtClean="0">
                <a:latin typeface="Arial" charset="0"/>
              </a:rPr>
              <a:t>cannot</a:t>
            </a:r>
            <a:r>
              <a:rPr lang="en-US" dirty="0" smtClean="0">
                <a:latin typeface="Arial" charset="0"/>
              </a:rPr>
              <a:t> be members of the CCC</a:t>
            </a:r>
          </a:p>
          <a:p>
            <a:pPr marL="0" indent="0">
              <a:buNone/>
            </a:pPr>
            <a:endParaRPr lang="en-US" dirty="0" smtClean="0">
              <a:latin typeface="Arial" charset="0"/>
            </a:endParaRPr>
          </a:p>
          <a:p>
            <a:pPr marL="0" indent="0">
              <a:buNone/>
            </a:pPr>
            <a:endParaRPr lang="en-US" dirty="0" smtClean="0">
              <a:latin typeface="Arial" charset="0"/>
            </a:endParaRPr>
          </a:p>
          <a:p>
            <a:pPr marL="0" indent="0">
              <a:buNone/>
            </a:pPr>
            <a:endParaRPr lang="en-US" dirty="0">
              <a:latin typeface="Arial" charset="0"/>
            </a:endParaRPr>
          </a:p>
        </p:txBody>
      </p:sp>
    </p:spTree>
    <p:extLst>
      <p:ext uri="{BB962C8B-B14F-4D97-AF65-F5344CB8AC3E}">
        <p14:creationId xmlns:p14="http://schemas.microsoft.com/office/powerpoint/2010/main" val="1313484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1373</TotalTime>
  <Words>2117</Words>
  <Application>Microsoft Office PowerPoint</Application>
  <PresentationFormat>On-screen Show (4:3)</PresentationFormat>
  <Paragraphs>148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Goals </vt:lpstr>
      <vt:lpstr>Milestone Assessment</vt:lpstr>
      <vt:lpstr>Milestones Assessment</vt:lpstr>
      <vt:lpstr>Clinical Competency Committee</vt:lpstr>
      <vt:lpstr>Clinical Competency Committee</vt:lpstr>
      <vt:lpstr>Clinical Competency Committee</vt:lpstr>
      <vt:lpstr>Clinical Competency Committee</vt:lpstr>
      <vt:lpstr>Clinical Competency Committee</vt:lpstr>
      <vt:lpstr>Reporting the Milestones</vt:lpstr>
      <vt:lpstr>Clinical Competency Committee</vt:lpstr>
      <vt:lpstr>PowerPoint Presentation</vt:lpstr>
      <vt:lpstr>PowerPoint Presentation</vt:lpstr>
    </vt:vector>
  </TitlesOfParts>
  <Company>ACGME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 Ling</dc:creator>
  <cp:lastModifiedBy>Mary Lieh-Lai</cp:lastModifiedBy>
  <cp:revision>73</cp:revision>
  <dcterms:created xsi:type="dcterms:W3CDTF">2013-04-12T20:40:19Z</dcterms:created>
  <dcterms:modified xsi:type="dcterms:W3CDTF">2013-12-19T20:36:01Z</dcterms:modified>
</cp:coreProperties>
</file>