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handoutMasterIdLst>
    <p:handoutMasterId r:id="rId24"/>
  </p:handoutMasterIdLst>
  <p:sldIdLst>
    <p:sldId id="272" r:id="rId2"/>
    <p:sldId id="360" r:id="rId3"/>
    <p:sldId id="276" r:id="rId4"/>
    <p:sldId id="275" r:id="rId5"/>
    <p:sldId id="277" r:id="rId6"/>
    <p:sldId id="382" r:id="rId7"/>
    <p:sldId id="383" r:id="rId8"/>
    <p:sldId id="384" r:id="rId9"/>
    <p:sldId id="390" r:id="rId10"/>
    <p:sldId id="292" r:id="rId11"/>
    <p:sldId id="291" r:id="rId12"/>
    <p:sldId id="293" r:id="rId13"/>
    <p:sldId id="352" r:id="rId14"/>
    <p:sldId id="379" r:id="rId15"/>
    <p:sldId id="373" r:id="rId16"/>
    <p:sldId id="361" r:id="rId17"/>
    <p:sldId id="389" r:id="rId18"/>
    <p:sldId id="335" r:id="rId19"/>
    <p:sldId id="391" r:id="rId20"/>
    <p:sldId id="381" r:id="rId21"/>
    <p:sldId id="359" r:id="rId22"/>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80FEA09D-B353-464E-8CA9-0742DB0B0687}">
          <p14:sldIdLst/>
        </p14:section>
        <p14:section name="Milestones Rationale" id="{EF7F056E-389B-9941-854F-F651404F2616}">
          <p14:sldIdLst>
            <p14:sldId id="272"/>
            <p14:sldId id="360"/>
            <p14:sldId id="276"/>
            <p14:sldId id="275"/>
            <p14:sldId id="277"/>
            <p14:sldId id="382"/>
            <p14:sldId id="383"/>
            <p14:sldId id="384"/>
          </p14:sldIdLst>
        </p14:section>
        <p14:section name="Continuum" id="{BA9681CD-C223-2F4D-AB20-724F8055C995}">
          <p14:sldIdLst>
            <p14:sldId id="390"/>
            <p14:sldId id="292"/>
            <p14:sldId id="291"/>
          </p14:sldIdLst>
        </p14:section>
        <p14:section name="Sample Milestones" id="{CF50E070-F511-EB4D-B576-57ADA15B7F61}">
          <p14:sldIdLst>
            <p14:sldId id="293"/>
            <p14:sldId id="352"/>
            <p14:sldId id="379"/>
            <p14:sldId id="373"/>
            <p14:sldId id="361"/>
            <p14:sldId id="389"/>
          </p14:sldIdLst>
        </p14:section>
        <p14:section name="CCC" id="{664CD63B-180E-1B4B-A452-687FEA80098D}">
          <p14:sldIdLst>
            <p14:sldId id="335"/>
            <p14:sldId id="391"/>
          </p14:sldIdLst>
        </p14:section>
        <p14:section name="Summary" id="{6A123B45-E140-6C44-80A6-E1C00449BDDC}">
          <p14:sldIdLst>
            <p14:sldId id="381"/>
            <p14:sldId id="359"/>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ayan Schwab" initials="MS" lastIdx="23" clrIdx="0"/>
  <p:cmAuthor id="1" name="Kathy Malloy" initials="RDT" lastIdx="1" clrIdx="1"/>
  <p:cmAuthor id="2" name="Mary Lieh-Lai" initials="ML" lastIdx="2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CCFF66"/>
    <a:srgbClr val="99FF33"/>
    <a:srgbClr val="CCFF33"/>
    <a:srgbClr val="FF0066"/>
    <a:srgbClr val="FF0000"/>
    <a:srgbClr val="FF7C80"/>
    <a:srgbClr val="FFCCCC"/>
    <a:srgbClr val="5F5F5F"/>
    <a:srgbClr val="9F9F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78" autoAdjust="0"/>
    <p:restoredTop sz="72283" autoAdjust="0"/>
  </p:normalViewPr>
  <p:slideViewPr>
    <p:cSldViewPr>
      <p:cViewPr>
        <p:scale>
          <a:sx n="84" d="100"/>
          <a:sy n="84" d="100"/>
        </p:scale>
        <p:origin x="-636" y="168"/>
      </p:cViewPr>
      <p:guideLst>
        <p:guide orient="horz" pos="2160"/>
        <p:guide pos="2880"/>
      </p:guideLst>
    </p:cSldViewPr>
  </p:slideViewPr>
  <p:outlineViewPr>
    <p:cViewPr>
      <p:scale>
        <a:sx n="33" d="100"/>
        <a:sy n="33" d="100"/>
      </p:scale>
      <p:origin x="264" y="56010"/>
    </p:cViewPr>
  </p:outlineViewPr>
  <p:notesTextViewPr>
    <p:cViewPr>
      <p:scale>
        <a:sx n="100" d="100"/>
        <a:sy n="100" d="100"/>
      </p:scale>
      <p:origin x="0" y="0"/>
    </p:cViewPr>
  </p:notesTextViewPr>
  <p:sorterViewPr>
    <p:cViewPr>
      <p:scale>
        <a:sx n="100" d="100"/>
        <a:sy n="100" d="100"/>
      </p:scale>
      <p:origin x="0" y="2700"/>
    </p:cViewPr>
  </p:sorterViewPr>
  <p:notesViewPr>
    <p:cSldViewPr>
      <p:cViewPr varScale="1">
        <p:scale>
          <a:sx n="91" d="100"/>
          <a:sy n="91" d="100"/>
        </p:scale>
        <p:origin x="-1860" y="-10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2A1CC6-8E9F-4B93-8816-34384CA71285}" type="doc">
      <dgm:prSet loTypeId="urn:microsoft.com/office/officeart/2005/8/layout/chevron1" loCatId="process" qsTypeId="urn:microsoft.com/office/officeart/2005/8/quickstyle/simple1" qsCatId="simple" csTypeId="urn:microsoft.com/office/officeart/2005/8/colors/accent2_2" csCatId="accent2" phldr="1"/>
      <dgm:spPr/>
    </dgm:pt>
    <dgm:pt modelId="{E10F10E8-18EC-44AA-A77C-F51FE7C2154D}">
      <dgm:prSet phldrT="[Text]"/>
      <dgm:spPr/>
      <dgm:t>
        <a:bodyPr/>
        <a:lstStyle/>
        <a:p>
          <a:r>
            <a:rPr lang="en-US" dirty="0" smtClean="0">
              <a:latin typeface="Georgia" pitchFamily="18" charset="0"/>
            </a:rPr>
            <a:t>1999 - Outcome Project Begins</a:t>
          </a:r>
          <a:endParaRPr lang="en-US" dirty="0">
            <a:latin typeface="Georgia" pitchFamily="18" charset="0"/>
          </a:endParaRPr>
        </a:p>
      </dgm:t>
    </dgm:pt>
    <dgm:pt modelId="{968D6B75-86C4-46E6-9B35-516053CA6F44}" type="parTrans" cxnId="{ECDE7D36-8168-44E0-875D-4F20EE114D4F}">
      <dgm:prSet/>
      <dgm:spPr/>
      <dgm:t>
        <a:bodyPr/>
        <a:lstStyle/>
        <a:p>
          <a:endParaRPr lang="en-US"/>
        </a:p>
      </dgm:t>
    </dgm:pt>
    <dgm:pt modelId="{EFAC1189-9ADB-409C-B6D2-9B43FA0741CA}" type="sibTrans" cxnId="{ECDE7D36-8168-44E0-875D-4F20EE114D4F}">
      <dgm:prSet/>
      <dgm:spPr/>
      <dgm:t>
        <a:bodyPr/>
        <a:lstStyle/>
        <a:p>
          <a:endParaRPr lang="en-US"/>
        </a:p>
      </dgm:t>
    </dgm:pt>
    <dgm:pt modelId="{4EE8CD72-B33E-4064-B274-183096E7C84E}">
      <dgm:prSet phldrT="[Text]"/>
      <dgm:spPr/>
      <dgm:t>
        <a:bodyPr/>
        <a:lstStyle/>
        <a:p>
          <a:r>
            <a:rPr lang="en-US" dirty="0" smtClean="0">
              <a:latin typeface="Georgia" pitchFamily="18" charset="0"/>
            </a:rPr>
            <a:t>2001- </a:t>
          </a:r>
          <a:r>
            <a:rPr lang="en-US" dirty="0" err="1" smtClean="0">
              <a:latin typeface="Georgia" pitchFamily="18" charset="0"/>
            </a:rPr>
            <a:t>Quadrads</a:t>
          </a:r>
          <a:r>
            <a:rPr lang="en-US" dirty="0" smtClean="0">
              <a:latin typeface="Georgia" pitchFamily="18" charset="0"/>
            </a:rPr>
            <a:t> (Board, PD</a:t>
          </a:r>
          <a:r>
            <a:rPr lang="en-US" smtClean="0">
              <a:latin typeface="Georgia" pitchFamily="18" charset="0"/>
            </a:rPr>
            <a:t>, RRC, </a:t>
          </a:r>
          <a:r>
            <a:rPr lang="en-US" dirty="0" smtClean="0">
              <a:latin typeface="Georgia" pitchFamily="18" charset="0"/>
            </a:rPr>
            <a:t>Res) Convened</a:t>
          </a:r>
          <a:endParaRPr lang="en-US" dirty="0">
            <a:latin typeface="Georgia" pitchFamily="18" charset="0"/>
          </a:endParaRPr>
        </a:p>
      </dgm:t>
    </dgm:pt>
    <dgm:pt modelId="{3A241024-1068-4DB5-8D04-961B612555B3}" type="parTrans" cxnId="{4C199B6C-0D2A-4F87-86DC-25BE4017C4FE}">
      <dgm:prSet/>
      <dgm:spPr/>
      <dgm:t>
        <a:bodyPr/>
        <a:lstStyle/>
        <a:p>
          <a:endParaRPr lang="en-US"/>
        </a:p>
      </dgm:t>
    </dgm:pt>
    <dgm:pt modelId="{43336523-797E-4DB8-B8EA-17743A9E99BB}" type="sibTrans" cxnId="{4C199B6C-0D2A-4F87-86DC-25BE4017C4FE}">
      <dgm:prSet/>
      <dgm:spPr/>
      <dgm:t>
        <a:bodyPr/>
        <a:lstStyle/>
        <a:p>
          <a:endParaRPr lang="en-US"/>
        </a:p>
      </dgm:t>
    </dgm:pt>
    <dgm:pt modelId="{F8945795-0D9A-4F86-9031-EF2A5917C8B4}">
      <dgm:prSet phldrT="[Text]"/>
      <dgm:spPr/>
      <dgm:t>
        <a:bodyPr/>
        <a:lstStyle/>
        <a:p>
          <a:r>
            <a:rPr lang="en-US" dirty="0" smtClean="0">
              <a:latin typeface="Georgia" pitchFamily="18" charset="0"/>
            </a:rPr>
            <a:t>2002-2008 – Implementation of 6 Competency Domains</a:t>
          </a:r>
          <a:endParaRPr lang="en-US" dirty="0">
            <a:latin typeface="Georgia" pitchFamily="18" charset="0"/>
          </a:endParaRPr>
        </a:p>
      </dgm:t>
    </dgm:pt>
    <dgm:pt modelId="{4A93F896-A046-4EF1-800E-AEFC76A94DC7}" type="parTrans" cxnId="{2005099A-3295-4C45-B4A6-DEE7F2894A02}">
      <dgm:prSet/>
      <dgm:spPr/>
      <dgm:t>
        <a:bodyPr/>
        <a:lstStyle/>
        <a:p>
          <a:endParaRPr lang="en-US"/>
        </a:p>
      </dgm:t>
    </dgm:pt>
    <dgm:pt modelId="{636B5C9D-B546-4B48-95D5-9189845DF548}" type="sibTrans" cxnId="{2005099A-3295-4C45-B4A6-DEE7F2894A02}">
      <dgm:prSet/>
      <dgm:spPr/>
      <dgm:t>
        <a:bodyPr/>
        <a:lstStyle/>
        <a:p>
          <a:endParaRPr lang="en-US"/>
        </a:p>
      </dgm:t>
    </dgm:pt>
    <dgm:pt modelId="{FB38BDE9-DA7D-4543-AB0D-49AD324A1E5C}">
      <dgm:prSet phldrT="[Text]"/>
      <dgm:spPr/>
      <dgm:t>
        <a:bodyPr/>
        <a:lstStyle/>
        <a:p>
          <a:r>
            <a:rPr lang="en-US" dirty="0" smtClean="0">
              <a:latin typeface="Georgia" pitchFamily="18" charset="0"/>
            </a:rPr>
            <a:t>General Competencies Defined</a:t>
          </a:r>
          <a:endParaRPr lang="en-US" dirty="0">
            <a:latin typeface="Georgia" pitchFamily="18" charset="0"/>
          </a:endParaRPr>
        </a:p>
      </dgm:t>
    </dgm:pt>
    <dgm:pt modelId="{252F3C11-21EA-4775-9949-C54BC932AF90}" type="parTrans" cxnId="{1B48EABC-75B1-4CB1-8B43-B9DB496956C0}">
      <dgm:prSet/>
      <dgm:spPr/>
      <dgm:t>
        <a:bodyPr/>
        <a:lstStyle/>
        <a:p>
          <a:endParaRPr lang="en-US"/>
        </a:p>
      </dgm:t>
    </dgm:pt>
    <dgm:pt modelId="{C616D674-91D3-4AC6-A51C-FD8B4DC5A738}" type="sibTrans" cxnId="{1B48EABC-75B1-4CB1-8B43-B9DB496956C0}">
      <dgm:prSet/>
      <dgm:spPr/>
      <dgm:t>
        <a:bodyPr/>
        <a:lstStyle/>
        <a:p>
          <a:endParaRPr lang="en-US"/>
        </a:p>
      </dgm:t>
    </dgm:pt>
    <dgm:pt modelId="{0DEF1240-A74A-4489-8544-CB9C2B5A5D4C}">
      <dgm:prSet phldrT="[Text]"/>
      <dgm:spPr/>
      <dgm:t>
        <a:bodyPr/>
        <a:lstStyle/>
        <a:p>
          <a:r>
            <a:rPr lang="en-US" dirty="0" smtClean="0">
              <a:latin typeface="Georgia" pitchFamily="18" charset="0"/>
            </a:rPr>
            <a:t>Translate core competencies into specialty-specific competencies</a:t>
          </a:r>
          <a:endParaRPr lang="en-US" dirty="0">
            <a:latin typeface="Georgia" pitchFamily="18" charset="0"/>
          </a:endParaRPr>
        </a:p>
      </dgm:t>
    </dgm:pt>
    <dgm:pt modelId="{62C85954-C768-4537-8109-402E5D0D2949}" type="parTrans" cxnId="{2E81BD07-69E8-411A-A3DD-7E8B4CA7323C}">
      <dgm:prSet/>
      <dgm:spPr/>
      <dgm:t>
        <a:bodyPr/>
        <a:lstStyle/>
        <a:p>
          <a:endParaRPr lang="en-US"/>
        </a:p>
      </dgm:t>
    </dgm:pt>
    <dgm:pt modelId="{AE333911-E21E-42EE-9793-964D73841C9B}" type="sibTrans" cxnId="{2E81BD07-69E8-411A-A3DD-7E8B4CA7323C}">
      <dgm:prSet/>
      <dgm:spPr/>
      <dgm:t>
        <a:bodyPr/>
        <a:lstStyle/>
        <a:p>
          <a:endParaRPr lang="en-US"/>
        </a:p>
      </dgm:t>
    </dgm:pt>
    <dgm:pt modelId="{1C9BDEF8-9AF6-45A5-A85D-FDA0CB5CD082}">
      <dgm:prSet phldrT="[Text]"/>
      <dgm:spPr/>
      <dgm:t>
        <a:bodyPr/>
        <a:lstStyle/>
        <a:p>
          <a:r>
            <a:rPr lang="en-US" dirty="0" smtClean="0">
              <a:latin typeface="Georgia" pitchFamily="18" charset="0"/>
            </a:rPr>
            <a:t>Residency programs expected to develop instructional and assessment methods for integrating the competencies in their curricula</a:t>
          </a:r>
          <a:endParaRPr lang="en-US" dirty="0">
            <a:latin typeface="Georgia" pitchFamily="18" charset="0"/>
          </a:endParaRPr>
        </a:p>
      </dgm:t>
    </dgm:pt>
    <dgm:pt modelId="{9E37B1D7-CF13-47F2-9281-DC0ABF394B7E}" type="parTrans" cxnId="{40FFA7EC-4F88-4C01-9CCD-206F97ED38FA}">
      <dgm:prSet/>
      <dgm:spPr/>
      <dgm:t>
        <a:bodyPr/>
        <a:lstStyle/>
        <a:p>
          <a:endParaRPr lang="en-US"/>
        </a:p>
      </dgm:t>
    </dgm:pt>
    <dgm:pt modelId="{ED1CC471-A91C-4D2E-89D4-157849E44F93}" type="sibTrans" cxnId="{40FFA7EC-4F88-4C01-9CCD-206F97ED38FA}">
      <dgm:prSet/>
      <dgm:spPr/>
      <dgm:t>
        <a:bodyPr/>
        <a:lstStyle/>
        <a:p>
          <a:endParaRPr lang="en-US"/>
        </a:p>
      </dgm:t>
    </dgm:pt>
    <dgm:pt modelId="{6497CE4F-1107-40CA-9556-BAACDCED3DFB}">
      <dgm:prSet phldrT="[Text]"/>
      <dgm:spPr/>
      <dgm:t>
        <a:bodyPr/>
        <a:lstStyle/>
        <a:p>
          <a:r>
            <a:rPr lang="en-US" dirty="0" smtClean="0">
              <a:latin typeface="Georgia" pitchFamily="18" charset="0"/>
            </a:rPr>
            <a:t>ACGME assessment “toolbox” developed</a:t>
          </a:r>
          <a:endParaRPr lang="en-US" dirty="0">
            <a:latin typeface="Georgia" pitchFamily="18" charset="0"/>
          </a:endParaRPr>
        </a:p>
      </dgm:t>
    </dgm:pt>
    <dgm:pt modelId="{BA62A7B4-CA49-4F0E-A744-5CEB919F03FA}" type="parTrans" cxnId="{A4220007-DD8A-4139-B3F7-94E28CC5F51E}">
      <dgm:prSet/>
      <dgm:spPr/>
      <dgm:t>
        <a:bodyPr/>
        <a:lstStyle/>
        <a:p>
          <a:endParaRPr lang="en-US"/>
        </a:p>
      </dgm:t>
    </dgm:pt>
    <dgm:pt modelId="{E07355B2-4BC0-43A5-A654-774C20EFE959}" type="sibTrans" cxnId="{A4220007-DD8A-4139-B3F7-94E28CC5F51E}">
      <dgm:prSet/>
      <dgm:spPr/>
      <dgm:t>
        <a:bodyPr/>
        <a:lstStyle/>
        <a:p>
          <a:endParaRPr lang="en-US"/>
        </a:p>
      </dgm:t>
    </dgm:pt>
    <dgm:pt modelId="{2E5D77E6-C422-438D-BEF9-71296AE50F5D}">
      <dgm:prSet phldrT="[Text]"/>
      <dgm:spPr/>
      <dgm:t>
        <a:bodyPr/>
        <a:lstStyle/>
        <a:p>
          <a:r>
            <a:rPr lang="en-US" dirty="0" smtClean="0">
              <a:latin typeface="Georgia" pitchFamily="18" charset="0"/>
            </a:rPr>
            <a:t>Increasing emphasis on educational outcomes (vs. process)</a:t>
          </a:r>
          <a:endParaRPr lang="en-US" dirty="0">
            <a:latin typeface="Georgia" pitchFamily="18" charset="0"/>
          </a:endParaRPr>
        </a:p>
      </dgm:t>
    </dgm:pt>
    <dgm:pt modelId="{8D8A2F67-893B-492A-A9F1-C4BC339A11E6}" type="parTrans" cxnId="{2239DA88-8F21-40BD-83ED-42ED2EF9D879}">
      <dgm:prSet/>
      <dgm:spPr/>
      <dgm:t>
        <a:bodyPr/>
        <a:lstStyle/>
        <a:p>
          <a:endParaRPr lang="en-US"/>
        </a:p>
      </dgm:t>
    </dgm:pt>
    <dgm:pt modelId="{16223086-09C6-4222-9851-6E26EF49875D}" type="sibTrans" cxnId="{2239DA88-8F21-40BD-83ED-42ED2EF9D879}">
      <dgm:prSet/>
      <dgm:spPr/>
      <dgm:t>
        <a:bodyPr/>
        <a:lstStyle/>
        <a:p>
          <a:endParaRPr lang="en-US"/>
        </a:p>
      </dgm:t>
    </dgm:pt>
    <dgm:pt modelId="{6EF19EBE-DECD-A043-8390-485546F065DF}">
      <dgm:prSet phldrT="[Text]"/>
      <dgm:spPr/>
      <dgm:t>
        <a:bodyPr/>
        <a:lstStyle/>
        <a:p>
          <a:endParaRPr lang="en-US" dirty="0">
            <a:latin typeface="Georgia" pitchFamily="18" charset="0"/>
          </a:endParaRPr>
        </a:p>
      </dgm:t>
    </dgm:pt>
    <dgm:pt modelId="{148F758E-1622-F349-B235-47206389B443}" type="parTrans" cxnId="{B9726247-AE94-0B40-96EF-08876BE1D950}">
      <dgm:prSet/>
      <dgm:spPr/>
      <dgm:t>
        <a:bodyPr/>
        <a:lstStyle/>
        <a:p>
          <a:endParaRPr lang="en-US"/>
        </a:p>
      </dgm:t>
    </dgm:pt>
    <dgm:pt modelId="{F55E1727-86A0-B846-9B26-26DC8635057D}" type="sibTrans" cxnId="{B9726247-AE94-0B40-96EF-08876BE1D950}">
      <dgm:prSet/>
      <dgm:spPr/>
      <dgm:t>
        <a:bodyPr/>
        <a:lstStyle/>
        <a:p>
          <a:endParaRPr lang="en-US"/>
        </a:p>
      </dgm:t>
    </dgm:pt>
    <dgm:pt modelId="{23E18244-6F77-DC43-8ACE-0DD7C004FADF}">
      <dgm:prSet phldrT="[Text]"/>
      <dgm:spPr/>
      <dgm:t>
        <a:bodyPr/>
        <a:lstStyle/>
        <a:p>
          <a:endParaRPr lang="en-US" dirty="0">
            <a:latin typeface="Georgia" pitchFamily="18" charset="0"/>
          </a:endParaRPr>
        </a:p>
      </dgm:t>
    </dgm:pt>
    <dgm:pt modelId="{3850A567-345B-CF4B-ACED-BBA5F3A89F3A}" type="parTrans" cxnId="{662F143C-2C39-824C-AEE4-44B4A0FF48E8}">
      <dgm:prSet/>
      <dgm:spPr/>
      <dgm:t>
        <a:bodyPr/>
        <a:lstStyle/>
        <a:p>
          <a:endParaRPr lang="en-US"/>
        </a:p>
      </dgm:t>
    </dgm:pt>
    <dgm:pt modelId="{FB80A647-C5A0-8143-A777-25A3FE662A30}" type="sibTrans" cxnId="{662F143C-2C39-824C-AEE4-44B4A0FF48E8}">
      <dgm:prSet/>
      <dgm:spPr/>
      <dgm:t>
        <a:bodyPr/>
        <a:lstStyle/>
        <a:p>
          <a:endParaRPr lang="en-US"/>
        </a:p>
      </dgm:t>
    </dgm:pt>
    <dgm:pt modelId="{C53B127A-1ACC-8F45-ADA9-07E1DC2F49F2}">
      <dgm:prSet phldrT="[Text]"/>
      <dgm:spPr/>
      <dgm:t>
        <a:bodyPr/>
        <a:lstStyle/>
        <a:p>
          <a:r>
            <a:rPr lang="en-US" dirty="0" smtClean="0">
              <a:latin typeface="Georgia" pitchFamily="18" charset="0"/>
            </a:rPr>
            <a:t>Portfolios were the next big hope</a:t>
          </a:r>
          <a:endParaRPr lang="en-US" dirty="0">
            <a:latin typeface="Georgia" pitchFamily="18" charset="0"/>
          </a:endParaRPr>
        </a:p>
      </dgm:t>
    </dgm:pt>
    <dgm:pt modelId="{859CDA25-9935-3142-8F8F-DF58604A8C33}" type="parTrans" cxnId="{F15B4A19-FBEC-3244-B035-D0D8310196AB}">
      <dgm:prSet/>
      <dgm:spPr/>
      <dgm:t>
        <a:bodyPr/>
        <a:lstStyle/>
        <a:p>
          <a:endParaRPr lang="en-US"/>
        </a:p>
      </dgm:t>
    </dgm:pt>
    <dgm:pt modelId="{E53898E7-048B-A148-846D-24513A7E9B41}" type="sibTrans" cxnId="{F15B4A19-FBEC-3244-B035-D0D8310196AB}">
      <dgm:prSet/>
      <dgm:spPr/>
      <dgm:t>
        <a:bodyPr/>
        <a:lstStyle/>
        <a:p>
          <a:endParaRPr lang="en-US"/>
        </a:p>
      </dgm:t>
    </dgm:pt>
    <dgm:pt modelId="{BCD33CD1-2B92-FE4E-A00D-70D8C16CDDD6}">
      <dgm:prSet phldrT="[Text]"/>
      <dgm:spPr/>
      <dgm:t>
        <a:bodyPr/>
        <a:lstStyle/>
        <a:p>
          <a:endParaRPr lang="en-US" dirty="0">
            <a:latin typeface="Georgia" pitchFamily="18" charset="0"/>
          </a:endParaRPr>
        </a:p>
      </dgm:t>
    </dgm:pt>
    <dgm:pt modelId="{FE8E4BBC-958B-9B43-8CCF-02390E165A96}" type="parTrans" cxnId="{C91301E6-582C-A541-87A6-75E60AC3CFD3}">
      <dgm:prSet/>
      <dgm:spPr/>
      <dgm:t>
        <a:bodyPr/>
        <a:lstStyle/>
        <a:p>
          <a:endParaRPr lang="en-US"/>
        </a:p>
      </dgm:t>
    </dgm:pt>
    <dgm:pt modelId="{9628C13A-BE92-1140-8E31-9189A8004D4B}" type="sibTrans" cxnId="{C91301E6-582C-A541-87A6-75E60AC3CFD3}">
      <dgm:prSet/>
      <dgm:spPr/>
      <dgm:t>
        <a:bodyPr/>
        <a:lstStyle/>
        <a:p>
          <a:endParaRPr lang="en-US"/>
        </a:p>
      </dgm:t>
    </dgm:pt>
    <dgm:pt modelId="{D0E9A05A-8941-4DFF-B1E3-4E497E9A72E1}" type="pres">
      <dgm:prSet presAssocID="{5C2A1CC6-8E9F-4B93-8816-34384CA71285}" presName="Name0" presStyleCnt="0">
        <dgm:presLayoutVars>
          <dgm:dir/>
          <dgm:animLvl val="lvl"/>
          <dgm:resizeHandles val="exact"/>
        </dgm:presLayoutVars>
      </dgm:prSet>
      <dgm:spPr/>
    </dgm:pt>
    <dgm:pt modelId="{45EC7F53-52FE-44C4-B5A1-1F7EE34B3D63}" type="pres">
      <dgm:prSet presAssocID="{E10F10E8-18EC-44AA-A77C-F51FE7C2154D}" presName="composite" presStyleCnt="0"/>
      <dgm:spPr/>
    </dgm:pt>
    <dgm:pt modelId="{8CBD1010-A2E2-4FFD-A26D-D862581403C3}" type="pres">
      <dgm:prSet presAssocID="{E10F10E8-18EC-44AA-A77C-F51FE7C2154D}" presName="parTx" presStyleLbl="node1" presStyleIdx="0" presStyleCnt="3">
        <dgm:presLayoutVars>
          <dgm:chMax val="0"/>
          <dgm:chPref val="0"/>
          <dgm:bulletEnabled val="1"/>
        </dgm:presLayoutVars>
      </dgm:prSet>
      <dgm:spPr/>
      <dgm:t>
        <a:bodyPr/>
        <a:lstStyle/>
        <a:p>
          <a:endParaRPr lang="en-US"/>
        </a:p>
      </dgm:t>
    </dgm:pt>
    <dgm:pt modelId="{31A6501E-7BD3-4674-BE8E-6E826603CC81}" type="pres">
      <dgm:prSet presAssocID="{E10F10E8-18EC-44AA-A77C-F51FE7C2154D}" presName="desTx" presStyleLbl="revTx" presStyleIdx="0" presStyleCnt="3">
        <dgm:presLayoutVars>
          <dgm:bulletEnabled val="1"/>
        </dgm:presLayoutVars>
      </dgm:prSet>
      <dgm:spPr/>
      <dgm:t>
        <a:bodyPr/>
        <a:lstStyle/>
        <a:p>
          <a:endParaRPr lang="en-US"/>
        </a:p>
      </dgm:t>
    </dgm:pt>
    <dgm:pt modelId="{20E7D611-F9D7-43A9-8444-BE93E62A0FEC}" type="pres">
      <dgm:prSet presAssocID="{EFAC1189-9ADB-409C-B6D2-9B43FA0741CA}" presName="space" presStyleCnt="0"/>
      <dgm:spPr/>
    </dgm:pt>
    <dgm:pt modelId="{98F9EF8C-0925-4F05-A4BE-B62D6D1B16B9}" type="pres">
      <dgm:prSet presAssocID="{4EE8CD72-B33E-4064-B274-183096E7C84E}" presName="composite" presStyleCnt="0"/>
      <dgm:spPr/>
    </dgm:pt>
    <dgm:pt modelId="{22C5C088-0FA7-4702-95D3-6BF3F143897B}" type="pres">
      <dgm:prSet presAssocID="{4EE8CD72-B33E-4064-B274-183096E7C84E}" presName="parTx" presStyleLbl="node1" presStyleIdx="1" presStyleCnt="3">
        <dgm:presLayoutVars>
          <dgm:chMax val="0"/>
          <dgm:chPref val="0"/>
          <dgm:bulletEnabled val="1"/>
        </dgm:presLayoutVars>
      </dgm:prSet>
      <dgm:spPr/>
      <dgm:t>
        <a:bodyPr/>
        <a:lstStyle/>
        <a:p>
          <a:endParaRPr lang="en-US"/>
        </a:p>
      </dgm:t>
    </dgm:pt>
    <dgm:pt modelId="{91D7EC3F-70EF-4C28-AF86-2956661158C3}" type="pres">
      <dgm:prSet presAssocID="{4EE8CD72-B33E-4064-B274-183096E7C84E}" presName="desTx" presStyleLbl="revTx" presStyleIdx="1" presStyleCnt="3">
        <dgm:presLayoutVars>
          <dgm:bulletEnabled val="1"/>
        </dgm:presLayoutVars>
      </dgm:prSet>
      <dgm:spPr/>
      <dgm:t>
        <a:bodyPr/>
        <a:lstStyle/>
        <a:p>
          <a:endParaRPr lang="en-US"/>
        </a:p>
      </dgm:t>
    </dgm:pt>
    <dgm:pt modelId="{77A93AF2-519B-4AC5-A410-825E1C336FF2}" type="pres">
      <dgm:prSet presAssocID="{43336523-797E-4DB8-B8EA-17743A9E99BB}" presName="space" presStyleCnt="0"/>
      <dgm:spPr/>
    </dgm:pt>
    <dgm:pt modelId="{2D1A0C09-BD73-4E91-B5FA-75DA08C17C22}" type="pres">
      <dgm:prSet presAssocID="{F8945795-0D9A-4F86-9031-EF2A5917C8B4}" presName="composite" presStyleCnt="0"/>
      <dgm:spPr/>
    </dgm:pt>
    <dgm:pt modelId="{599D169B-3D48-4495-A932-C6EE49D3F3B3}" type="pres">
      <dgm:prSet presAssocID="{F8945795-0D9A-4F86-9031-EF2A5917C8B4}" presName="parTx" presStyleLbl="node1" presStyleIdx="2" presStyleCnt="3">
        <dgm:presLayoutVars>
          <dgm:chMax val="0"/>
          <dgm:chPref val="0"/>
          <dgm:bulletEnabled val="1"/>
        </dgm:presLayoutVars>
      </dgm:prSet>
      <dgm:spPr/>
      <dgm:t>
        <a:bodyPr/>
        <a:lstStyle/>
        <a:p>
          <a:endParaRPr lang="en-US"/>
        </a:p>
      </dgm:t>
    </dgm:pt>
    <dgm:pt modelId="{3090D638-80AB-4F27-AAEF-F3AF758B80E5}" type="pres">
      <dgm:prSet presAssocID="{F8945795-0D9A-4F86-9031-EF2A5917C8B4}" presName="desTx" presStyleLbl="revTx" presStyleIdx="2" presStyleCnt="3">
        <dgm:presLayoutVars>
          <dgm:bulletEnabled val="1"/>
        </dgm:presLayoutVars>
      </dgm:prSet>
      <dgm:spPr/>
      <dgm:t>
        <a:bodyPr/>
        <a:lstStyle/>
        <a:p>
          <a:endParaRPr lang="en-US"/>
        </a:p>
      </dgm:t>
    </dgm:pt>
  </dgm:ptLst>
  <dgm:cxnLst>
    <dgm:cxn modelId="{2239DA88-8F21-40BD-83ED-42ED2EF9D879}" srcId="{E10F10E8-18EC-44AA-A77C-F51FE7C2154D}" destId="{2E5D77E6-C422-438D-BEF9-71296AE50F5D}" srcOrd="2" destOrd="0" parTransId="{8D8A2F67-893B-492A-A9F1-C4BC339A11E6}" sibTransId="{16223086-09C6-4222-9851-6E26EF49875D}"/>
    <dgm:cxn modelId="{4761C99A-BD20-1047-9FD2-2FB0F12BC6DF}" type="presOf" srcId="{5C2A1CC6-8E9F-4B93-8816-34384CA71285}" destId="{D0E9A05A-8941-4DFF-B1E3-4E497E9A72E1}" srcOrd="0" destOrd="0" presId="urn:microsoft.com/office/officeart/2005/8/layout/chevron1"/>
    <dgm:cxn modelId="{AB3FAE31-AF53-8546-9902-A2B3D24AD409}" type="presOf" srcId="{F8945795-0D9A-4F86-9031-EF2A5917C8B4}" destId="{599D169B-3D48-4495-A932-C6EE49D3F3B3}" srcOrd="0" destOrd="0" presId="urn:microsoft.com/office/officeart/2005/8/layout/chevron1"/>
    <dgm:cxn modelId="{6FC8DE15-115D-404F-A5FB-1020DDAA9E40}" type="presOf" srcId="{C53B127A-1ACC-8F45-ADA9-07E1DC2F49F2}" destId="{91D7EC3F-70EF-4C28-AF86-2956661158C3}" srcOrd="0" destOrd="2" presId="urn:microsoft.com/office/officeart/2005/8/layout/chevron1"/>
    <dgm:cxn modelId="{1B48EABC-75B1-4CB1-8B43-B9DB496956C0}" srcId="{E10F10E8-18EC-44AA-A77C-F51FE7C2154D}" destId="{FB38BDE9-DA7D-4543-AB0D-49AD324A1E5C}" srcOrd="0" destOrd="0" parTransId="{252F3C11-21EA-4775-9949-C54BC932AF90}" sibTransId="{C616D674-91D3-4AC6-A51C-FD8B4DC5A738}"/>
    <dgm:cxn modelId="{ECDE7D36-8168-44E0-875D-4F20EE114D4F}" srcId="{5C2A1CC6-8E9F-4B93-8816-34384CA71285}" destId="{E10F10E8-18EC-44AA-A77C-F51FE7C2154D}" srcOrd="0" destOrd="0" parTransId="{968D6B75-86C4-46E6-9B35-516053CA6F44}" sibTransId="{EFAC1189-9ADB-409C-B6D2-9B43FA0741CA}"/>
    <dgm:cxn modelId="{2976DC05-297A-B349-9243-2A5B2503514B}" type="presOf" srcId="{4EE8CD72-B33E-4064-B274-183096E7C84E}" destId="{22C5C088-0FA7-4702-95D3-6BF3F143897B}" srcOrd="0" destOrd="0" presId="urn:microsoft.com/office/officeart/2005/8/layout/chevron1"/>
    <dgm:cxn modelId="{B9726247-AE94-0B40-96EF-08876BE1D950}" srcId="{F8945795-0D9A-4F86-9031-EF2A5917C8B4}" destId="{6EF19EBE-DECD-A043-8390-485546F065DF}" srcOrd="1" destOrd="0" parTransId="{148F758E-1622-F349-B235-47206389B443}" sibTransId="{F55E1727-86A0-B846-9B26-26DC8635057D}"/>
    <dgm:cxn modelId="{C3E88108-DD61-5244-9AC8-9B154111338C}" type="presOf" srcId="{23E18244-6F77-DC43-8ACE-0DD7C004FADF}" destId="{31A6501E-7BD3-4674-BE8E-6E826603CC81}" srcOrd="0" destOrd="1" presId="urn:microsoft.com/office/officeart/2005/8/layout/chevron1"/>
    <dgm:cxn modelId="{4C199B6C-0D2A-4F87-86DC-25BE4017C4FE}" srcId="{5C2A1CC6-8E9F-4B93-8816-34384CA71285}" destId="{4EE8CD72-B33E-4064-B274-183096E7C84E}" srcOrd="1" destOrd="0" parTransId="{3A241024-1068-4DB5-8D04-961B612555B3}" sibTransId="{43336523-797E-4DB8-B8EA-17743A9E99BB}"/>
    <dgm:cxn modelId="{40FFA7EC-4F88-4C01-9CCD-206F97ED38FA}" srcId="{F8945795-0D9A-4F86-9031-EF2A5917C8B4}" destId="{1C9BDEF8-9AF6-45A5-A85D-FDA0CB5CD082}" srcOrd="0" destOrd="0" parTransId="{9E37B1D7-CF13-47F2-9281-DC0ABF394B7E}" sibTransId="{ED1CC471-A91C-4D2E-89D4-157849E44F93}"/>
    <dgm:cxn modelId="{0AB1E9FC-C885-6049-8535-34A27EAFB5B0}" type="presOf" srcId="{BCD33CD1-2B92-FE4E-A00D-70D8C16CDDD6}" destId="{91D7EC3F-70EF-4C28-AF86-2956661158C3}" srcOrd="0" destOrd="1" presId="urn:microsoft.com/office/officeart/2005/8/layout/chevron1"/>
    <dgm:cxn modelId="{8F279C7B-9C9A-9B48-B2C0-27820FD63AC3}" type="presOf" srcId="{0DEF1240-A74A-4489-8544-CB9C2B5A5D4C}" destId="{91D7EC3F-70EF-4C28-AF86-2956661158C3}" srcOrd="0" destOrd="0" presId="urn:microsoft.com/office/officeart/2005/8/layout/chevron1"/>
    <dgm:cxn modelId="{CFD4E5DB-862E-A44D-9599-BC88226B30B8}" type="presOf" srcId="{E10F10E8-18EC-44AA-A77C-F51FE7C2154D}" destId="{8CBD1010-A2E2-4FFD-A26D-D862581403C3}" srcOrd="0" destOrd="0" presId="urn:microsoft.com/office/officeart/2005/8/layout/chevron1"/>
    <dgm:cxn modelId="{3C9E028A-BA8C-DD46-917C-4E42B0E33D6F}" type="presOf" srcId="{6EF19EBE-DECD-A043-8390-485546F065DF}" destId="{3090D638-80AB-4F27-AAEF-F3AF758B80E5}" srcOrd="0" destOrd="1" presId="urn:microsoft.com/office/officeart/2005/8/layout/chevron1"/>
    <dgm:cxn modelId="{2005099A-3295-4C45-B4A6-DEE7F2894A02}" srcId="{5C2A1CC6-8E9F-4B93-8816-34384CA71285}" destId="{F8945795-0D9A-4F86-9031-EF2A5917C8B4}" srcOrd="2" destOrd="0" parTransId="{4A93F896-A046-4EF1-800E-AEFC76A94DC7}" sibTransId="{636B5C9D-B546-4B48-95D5-9189845DF548}"/>
    <dgm:cxn modelId="{5E2ACCF7-F83B-F849-A018-DA77A55DE058}" type="presOf" srcId="{FB38BDE9-DA7D-4543-AB0D-49AD324A1E5C}" destId="{31A6501E-7BD3-4674-BE8E-6E826603CC81}" srcOrd="0" destOrd="0" presId="urn:microsoft.com/office/officeart/2005/8/layout/chevron1"/>
    <dgm:cxn modelId="{C91301E6-582C-A541-87A6-75E60AC3CFD3}" srcId="{4EE8CD72-B33E-4064-B274-183096E7C84E}" destId="{BCD33CD1-2B92-FE4E-A00D-70D8C16CDDD6}" srcOrd="1" destOrd="0" parTransId="{FE8E4BBC-958B-9B43-8CCF-02390E165A96}" sibTransId="{9628C13A-BE92-1140-8E31-9189A8004D4B}"/>
    <dgm:cxn modelId="{282924AC-FCDD-EB4D-85C1-CC493F99E40D}" type="presOf" srcId="{2E5D77E6-C422-438D-BEF9-71296AE50F5D}" destId="{31A6501E-7BD3-4674-BE8E-6E826603CC81}" srcOrd="0" destOrd="2" presId="urn:microsoft.com/office/officeart/2005/8/layout/chevron1"/>
    <dgm:cxn modelId="{C29DF922-6441-DC42-B29C-6779455929EC}" type="presOf" srcId="{6497CE4F-1107-40CA-9556-BAACDCED3DFB}" destId="{3090D638-80AB-4F27-AAEF-F3AF758B80E5}" srcOrd="0" destOrd="2" presId="urn:microsoft.com/office/officeart/2005/8/layout/chevron1"/>
    <dgm:cxn modelId="{F15B4A19-FBEC-3244-B035-D0D8310196AB}" srcId="{4EE8CD72-B33E-4064-B274-183096E7C84E}" destId="{C53B127A-1ACC-8F45-ADA9-07E1DC2F49F2}" srcOrd="2" destOrd="0" parTransId="{859CDA25-9935-3142-8F8F-DF58604A8C33}" sibTransId="{E53898E7-048B-A148-846D-24513A7E9B41}"/>
    <dgm:cxn modelId="{2E81BD07-69E8-411A-A3DD-7E8B4CA7323C}" srcId="{4EE8CD72-B33E-4064-B274-183096E7C84E}" destId="{0DEF1240-A74A-4489-8544-CB9C2B5A5D4C}" srcOrd="0" destOrd="0" parTransId="{62C85954-C768-4537-8109-402E5D0D2949}" sibTransId="{AE333911-E21E-42EE-9793-964D73841C9B}"/>
    <dgm:cxn modelId="{A4220007-DD8A-4139-B3F7-94E28CC5F51E}" srcId="{F8945795-0D9A-4F86-9031-EF2A5917C8B4}" destId="{6497CE4F-1107-40CA-9556-BAACDCED3DFB}" srcOrd="2" destOrd="0" parTransId="{BA62A7B4-CA49-4F0E-A744-5CEB919F03FA}" sibTransId="{E07355B2-4BC0-43A5-A654-774C20EFE959}"/>
    <dgm:cxn modelId="{41B756D3-F00C-B449-A166-7E7BBE3E667E}" type="presOf" srcId="{1C9BDEF8-9AF6-45A5-A85D-FDA0CB5CD082}" destId="{3090D638-80AB-4F27-AAEF-F3AF758B80E5}" srcOrd="0" destOrd="0" presId="urn:microsoft.com/office/officeart/2005/8/layout/chevron1"/>
    <dgm:cxn modelId="{662F143C-2C39-824C-AEE4-44B4A0FF48E8}" srcId="{E10F10E8-18EC-44AA-A77C-F51FE7C2154D}" destId="{23E18244-6F77-DC43-8ACE-0DD7C004FADF}" srcOrd="1" destOrd="0" parTransId="{3850A567-345B-CF4B-ACED-BBA5F3A89F3A}" sibTransId="{FB80A647-C5A0-8143-A777-25A3FE662A30}"/>
    <dgm:cxn modelId="{5E2A41FF-CCFA-C64B-8448-D87641A2F4C6}" type="presParOf" srcId="{D0E9A05A-8941-4DFF-B1E3-4E497E9A72E1}" destId="{45EC7F53-52FE-44C4-B5A1-1F7EE34B3D63}" srcOrd="0" destOrd="0" presId="urn:microsoft.com/office/officeart/2005/8/layout/chevron1"/>
    <dgm:cxn modelId="{B4066D57-D874-384B-A223-493B103708E3}" type="presParOf" srcId="{45EC7F53-52FE-44C4-B5A1-1F7EE34B3D63}" destId="{8CBD1010-A2E2-4FFD-A26D-D862581403C3}" srcOrd="0" destOrd="0" presId="urn:microsoft.com/office/officeart/2005/8/layout/chevron1"/>
    <dgm:cxn modelId="{4B6AFC31-B213-ED46-8DC4-68574C42C136}" type="presParOf" srcId="{45EC7F53-52FE-44C4-B5A1-1F7EE34B3D63}" destId="{31A6501E-7BD3-4674-BE8E-6E826603CC81}" srcOrd="1" destOrd="0" presId="urn:microsoft.com/office/officeart/2005/8/layout/chevron1"/>
    <dgm:cxn modelId="{18CD4739-F768-714E-BBF2-554E8DFBE999}" type="presParOf" srcId="{D0E9A05A-8941-4DFF-B1E3-4E497E9A72E1}" destId="{20E7D611-F9D7-43A9-8444-BE93E62A0FEC}" srcOrd="1" destOrd="0" presId="urn:microsoft.com/office/officeart/2005/8/layout/chevron1"/>
    <dgm:cxn modelId="{4D1DFF9A-5718-1D42-980A-7CCCF56BBDA0}" type="presParOf" srcId="{D0E9A05A-8941-4DFF-B1E3-4E497E9A72E1}" destId="{98F9EF8C-0925-4F05-A4BE-B62D6D1B16B9}" srcOrd="2" destOrd="0" presId="urn:microsoft.com/office/officeart/2005/8/layout/chevron1"/>
    <dgm:cxn modelId="{6E5196BC-0F8C-1F42-8F4A-371056C41340}" type="presParOf" srcId="{98F9EF8C-0925-4F05-A4BE-B62D6D1B16B9}" destId="{22C5C088-0FA7-4702-95D3-6BF3F143897B}" srcOrd="0" destOrd="0" presId="urn:microsoft.com/office/officeart/2005/8/layout/chevron1"/>
    <dgm:cxn modelId="{58B906A5-3E6B-6B4D-A4D1-75CB39FF1103}" type="presParOf" srcId="{98F9EF8C-0925-4F05-A4BE-B62D6D1B16B9}" destId="{91D7EC3F-70EF-4C28-AF86-2956661158C3}" srcOrd="1" destOrd="0" presId="urn:microsoft.com/office/officeart/2005/8/layout/chevron1"/>
    <dgm:cxn modelId="{7970A38E-8445-2B40-B031-A853BC4F2C6C}" type="presParOf" srcId="{D0E9A05A-8941-4DFF-B1E3-4E497E9A72E1}" destId="{77A93AF2-519B-4AC5-A410-825E1C336FF2}" srcOrd="3" destOrd="0" presId="urn:microsoft.com/office/officeart/2005/8/layout/chevron1"/>
    <dgm:cxn modelId="{CFB5CD73-5F3F-FF4E-B5C2-1D4F4A991DAE}" type="presParOf" srcId="{D0E9A05A-8941-4DFF-B1E3-4E497E9A72E1}" destId="{2D1A0C09-BD73-4E91-B5FA-75DA08C17C22}" srcOrd="4" destOrd="0" presId="urn:microsoft.com/office/officeart/2005/8/layout/chevron1"/>
    <dgm:cxn modelId="{2239D94C-279C-9244-8A71-64958F7526A7}" type="presParOf" srcId="{2D1A0C09-BD73-4E91-B5FA-75DA08C17C22}" destId="{599D169B-3D48-4495-A932-C6EE49D3F3B3}" srcOrd="0" destOrd="0" presId="urn:microsoft.com/office/officeart/2005/8/layout/chevron1"/>
    <dgm:cxn modelId="{4008BB7F-EB40-7742-8B40-A755B9CA201C}" type="presParOf" srcId="{2D1A0C09-BD73-4E91-B5FA-75DA08C17C22}" destId="{3090D638-80AB-4F27-AAEF-F3AF758B80E5}" srcOrd="1"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BD1010-A2E2-4FFD-A26D-D862581403C3}">
      <dsp:nvSpPr>
        <dsp:cNvPr id="0" name=""/>
        <dsp:cNvSpPr/>
      </dsp:nvSpPr>
      <dsp:spPr>
        <a:xfrm>
          <a:off x="3026" y="596185"/>
          <a:ext cx="2885182" cy="932754"/>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en-US" sz="1700" kern="1200" dirty="0" smtClean="0">
              <a:latin typeface="Georgia" pitchFamily="18" charset="0"/>
            </a:rPr>
            <a:t>1999 - Outcome Project Begins</a:t>
          </a:r>
          <a:endParaRPr lang="en-US" sz="1700" kern="1200" dirty="0">
            <a:latin typeface="Georgia" pitchFamily="18" charset="0"/>
          </a:endParaRPr>
        </a:p>
      </dsp:txBody>
      <dsp:txXfrm>
        <a:off x="469403" y="596185"/>
        <a:ext cx="1952428" cy="932754"/>
      </dsp:txXfrm>
    </dsp:sp>
    <dsp:sp modelId="{31A6501E-7BD3-4674-BE8E-6E826603CC81}">
      <dsp:nvSpPr>
        <dsp:cNvPr id="0" name=""/>
        <dsp:cNvSpPr/>
      </dsp:nvSpPr>
      <dsp:spPr>
        <a:xfrm>
          <a:off x="3026" y="1645534"/>
          <a:ext cx="2308145" cy="22842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latin typeface="Georgia" pitchFamily="18" charset="0"/>
            </a:rPr>
            <a:t>General Competencies Defined</a:t>
          </a:r>
          <a:endParaRPr lang="en-US" sz="1700" kern="1200" dirty="0">
            <a:latin typeface="Georgia" pitchFamily="18" charset="0"/>
          </a:endParaRPr>
        </a:p>
        <a:p>
          <a:pPr marL="171450" lvl="1" indent="-171450" algn="l" defTabSz="755650">
            <a:lnSpc>
              <a:spcPct val="90000"/>
            </a:lnSpc>
            <a:spcBef>
              <a:spcPct val="0"/>
            </a:spcBef>
            <a:spcAft>
              <a:spcPct val="15000"/>
            </a:spcAft>
            <a:buChar char="••"/>
          </a:pPr>
          <a:endParaRPr lang="en-US" sz="1700" kern="1200" dirty="0">
            <a:latin typeface="Georgia" pitchFamily="18" charset="0"/>
          </a:endParaRPr>
        </a:p>
        <a:p>
          <a:pPr marL="171450" lvl="1" indent="-171450" algn="l" defTabSz="755650">
            <a:lnSpc>
              <a:spcPct val="90000"/>
            </a:lnSpc>
            <a:spcBef>
              <a:spcPct val="0"/>
            </a:spcBef>
            <a:spcAft>
              <a:spcPct val="15000"/>
            </a:spcAft>
            <a:buChar char="••"/>
          </a:pPr>
          <a:r>
            <a:rPr lang="en-US" sz="1700" kern="1200" dirty="0" smtClean="0">
              <a:latin typeface="Georgia" pitchFamily="18" charset="0"/>
            </a:rPr>
            <a:t>Increasing emphasis on educational outcomes (vs. process)</a:t>
          </a:r>
          <a:endParaRPr lang="en-US" sz="1700" kern="1200" dirty="0">
            <a:latin typeface="Georgia" pitchFamily="18" charset="0"/>
          </a:endParaRPr>
        </a:p>
      </dsp:txBody>
      <dsp:txXfrm>
        <a:off x="3026" y="1645534"/>
        <a:ext cx="2308145" cy="2284242"/>
      </dsp:txXfrm>
    </dsp:sp>
    <dsp:sp modelId="{22C5C088-0FA7-4702-95D3-6BF3F143897B}">
      <dsp:nvSpPr>
        <dsp:cNvPr id="0" name=""/>
        <dsp:cNvSpPr/>
      </dsp:nvSpPr>
      <dsp:spPr>
        <a:xfrm>
          <a:off x="2672208" y="596185"/>
          <a:ext cx="2885182" cy="932754"/>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en-US" sz="1700" kern="1200" dirty="0" smtClean="0">
              <a:latin typeface="Georgia" pitchFamily="18" charset="0"/>
            </a:rPr>
            <a:t>2001- </a:t>
          </a:r>
          <a:r>
            <a:rPr lang="en-US" sz="1700" kern="1200" dirty="0" err="1" smtClean="0">
              <a:latin typeface="Georgia" pitchFamily="18" charset="0"/>
            </a:rPr>
            <a:t>Quadrads</a:t>
          </a:r>
          <a:r>
            <a:rPr lang="en-US" sz="1700" kern="1200" dirty="0" smtClean="0">
              <a:latin typeface="Georgia" pitchFamily="18" charset="0"/>
            </a:rPr>
            <a:t> (Board, PD</a:t>
          </a:r>
          <a:r>
            <a:rPr lang="en-US" sz="1700" kern="1200" smtClean="0">
              <a:latin typeface="Georgia" pitchFamily="18" charset="0"/>
            </a:rPr>
            <a:t>, RRC, </a:t>
          </a:r>
          <a:r>
            <a:rPr lang="en-US" sz="1700" kern="1200" dirty="0" smtClean="0">
              <a:latin typeface="Georgia" pitchFamily="18" charset="0"/>
            </a:rPr>
            <a:t>Res) Convened</a:t>
          </a:r>
          <a:endParaRPr lang="en-US" sz="1700" kern="1200" dirty="0">
            <a:latin typeface="Georgia" pitchFamily="18" charset="0"/>
          </a:endParaRPr>
        </a:p>
      </dsp:txBody>
      <dsp:txXfrm>
        <a:off x="3138585" y="596185"/>
        <a:ext cx="1952428" cy="932754"/>
      </dsp:txXfrm>
    </dsp:sp>
    <dsp:sp modelId="{91D7EC3F-70EF-4C28-AF86-2956661158C3}">
      <dsp:nvSpPr>
        <dsp:cNvPr id="0" name=""/>
        <dsp:cNvSpPr/>
      </dsp:nvSpPr>
      <dsp:spPr>
        <a:xfrm>
          <a:off x="2672208" y="1645534"/>
          <a:ext cx="2308145" cy="22842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latin typeface="Georgia" pitchFamily="18" charset="0"/>
            </a:rPr>
            <a:t>Translate core competencies into specialty-specific competencies</a:t>
          </a:r>
          <a:endParaRPr lang="en-US" sz="1700" kern="1200" dirty="0">
            <a:latin typeface="Georgia" pitchFamily="18" charset="0"/>
          </a:endParaRPr>
        </a:p>
        <a:p>
          <a:pPr marL="171450" lvl="1" indent="-171450" algn="l" defTabSz="755650">
            <a:lnSpc>
              <a:spcPct val="90000"/>
            </a:lnSpc>
            <a:spcBef>
              <a:spcPct val="0"/>
            </a:spcBef>
            <a:spcAft>
              <a:spcPct val="15000"/>
            </a:spcAft>
            <a:buChar char="••"/>
          </a:pPr>
          <a:endParaRPr lang="en-US" sz="1700" kern="1200" dirty="0">
            <a:latin typeface="Georgia" pitchFamily="18" charset="0"/>
          </a:endParaRPr>
        </a:p>
        <a:p>
          <a:pPr marL="171450" lvl="1" indent="-171450" algn="l" defTabSz="755650">
            <a:lnSpc>
              <a:spcPct val="90000"/>
            </a:lnSpc>
            <a:spcBef>
              <a:spcPct val="0"/>
            </a:spcBef>
            <a:spcAft>
              <a:spcPct val="15000"/>
            </a:spcAft>
            <a:buChar char="••"/>
          </a:pPr>
          <a:r>
            <a:rPr lang="en-US" sz="1700" kern="1200" dirty="0" smtClean="0">
              <a:latin typeface="Georgia" pitchFamily="18" charset="0"/>
            </a:rPr>
            <a:t>Portfolios were the next big hope</a:t>
          </a:r>
          <a:endParaRPr lang="en-US" sz="1700" kern="1200" dirty="0">
            <a:latin typeface="Georgia" pitchFamily="18" charset="0"/>
          </a:endParaRPr>
        </a:p>
      </dsp:txBody>
      <dsp:txXfrm>
        <a:off x="2672208" y="1645534"/>
        <a:ext cx="2308145" cy="2284242"/>
      </dsp:txXfrm>
    </dsp:sp>
    <dsp:sp modelId="{599D169B-3D48-4495-A932-C6EE49D3F3B3}">
      <dsp:nvSpPr>
        <dsp:cNvPr id="0" name=""/>
        <dsp:cNvSpPr/>
      </dsp:nvSpPr>
      <dsp:spPr>
        <a:xfrm>
          <a:off x="5341391" y="596185"/>
          <a:ext cx="2885182" cy="932754"/>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en-US" sz="1700" kern="1200" dirty="0" smtClean="0">
              <a:latin typeface="Georgia" pitchFamily="18" charset="0"/>
            </a:rPr>
            <a:t>2002-2008 – Implementation of 6 Competency Domains</a:t>
          </a:r>
          <a:endParaRPr lang="en-US" sz="1700" kern="1200" dirty="0">
            <a:latin typeface="Georgia" pitchFamily="18" charset="0"/>
          </a:endParaRPr>
        </a:p>
      </dsp:txBody>
      <dsp:txXfrm>
        <a:off x="5807768" y="596185"/>
        <a:ext cx="1952428" cy="932754"/>
      </dsp:txXfrm>
    </dsp:sp>
    <dsp:sp modelId="{3090D638-80AB-4F27-AAEF-F3AF758B80E5}">
      <dsp:nvSpPr>
        <dsp:cNvPr id="0" name=""/>
        <dsp:cNvSpPr/>
      </dsp:nvSpPr>
      <dsp:spPr>
        <a:xfrm>
          <a:off x="5341391" y="1645534"/>
          <a:ext cx="2308145" cy="22842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latin typeface="Georgia" pitchFamily="18" charset="0"/>
            </a:rPr>
            <a:t>Residency programs expected to develop instructional and assessment methods for integrating the competencies in their curricula</a:t>
          </a:r>
          <a:endParaRPr lang="en-US" sz="1700" kern="1200" dirty="0">
            <a:latin typeface="Georgia" pitchFamily="18" charset="0"/>
          </a:endParaRPr>
        </a:p>
        <a:p>
          <a:pPr marL="171450" lvl="1" indent="-171450" algn="l" defTabSz="755650">
            <a:lnSpc>
              <a:spcPct val="90000"/>
            </a:lnSpc>
            <a:spcBef>
              <a:spcPct val="0"/>
            </a:spcBef>
            <a:spcAft>
              <a:spcPct val="15000"/>
            </a:spcAft>
            <a:buChar char="••"/>
          </a:pPr>
          <a:endParaRPr lang="en-US" sz="1700" kern="1200" dirty="0">
            <a:latin typeface="Georgia" pitchFamily="18" charset="0"/>
          </a:endParaRPr>
        </a:p>
        <a:p>
          <a:pPr marL="171450" lvl="1" indent="-171450" algn="l" defTabSz="755650">
            <a:lnSpc>
              <a:spcPct val="90000"/>
            </a:lnSpc>
            <a:spcBef>
              <a:spcPct val="0"/>
            </a:spcBef>
            <a:spcAft>
              <a:spcPct val="15000"/>
            </a:spcAft>
            <a:buChar char="••"/>
          </a:pPr>
          <a:r>
            <a:rPr lang="en-US" sz="1700" kern="1200" dirty="0" smtClean="0">
              <a:latin typeface="Georgia" pitchFamily="18" charset="0"/>
            </a:rPr>
            <a:t>ACGME assessment “toolbox” developed</a:t>
          </a:r>
          <a:endParaRPr lang="en-US" sz="1700" kern="1200" dirty="0">
            <a:latin typeface="Georgia" pitchFamily="18" charset="0"/>
          </a:endParaRPr>
        </a:p>
      </dsp:txBody>
      <dsp:txXfrm>
        <a:off x="5341391" y="1645534"/>
        <a:ext cx="2308145" cy="2284242"/>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6858000" cy="618216"/>
          </a:xfrm>
          <a:prstGeom prst="rect">
            <a:avLst/>
          </a:prstGeom>
        </p:spPr>
        <p:txBody>
          <a:bodyPr vert="horz" lIns="92487" tIns="46244" rIns="92487" bIns="46244" rtlCol="0"/>
          <a:lstStyle>
            <a:lvl1pPr algn="l">
              <a:defRPr sz="1200"/>
            </a:lvl1pPr>
          </a:lstStyle>
          <a:p>
            <a:pPr algn="ctr">
              <a:defRPr/>
            </a:pPr>
            <a:r>
              <a:rPr lang="en-US" sz="1600" b="1" dirty="0" smtClean="0"/>
              <a:t>American Board of Pathology</a:t>
            </a:r>
          </a:p>
          <a:p>
            <a:pPr algn="ctr">
              <a:defRPr/>
            </a:pPr>
            <a:r>
              <a:rPr lang="en-US" sz="1600" b="1" smtClean="0"/>
              <a:t>May 8, 2012</a:t>
            </a:r>
            <a:endParaRPr lang="en-US" sz="1600" b="1" dirty="0"/>
          </a:p>
        </p:txBody>
      </p:sp>
    </p:spTree>
    <p:extLst>
      <p:ext uri="{BB962C8B-B14F-4D97-AF65-F5344CB8AC3E}">
        <p14:creationId xmlns:p14="http://schemas.microsoft.com/office/powerpoint/2010/main" val="26821894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64820"/>
          </a:xfrm>
          <a:prstGeom prst="rect">
            <a:avLst/>
          </a:prstGeom>
          <a:noFill/>
          <a:ln w="9525">
            <a:noFill/>
            <a:miter lim="800000"/>
            <a:headEnd/>
            <a:tailEnd/>
          </a:ln>
          <a:effectLst/>
        </p:spPr>
        <p:txBody>
          <a:bodyPr vert="horz" wrap="square" lIns="92487" tIns="46244" rIns="92487" bIns="46244" numCol="1" anchor="t" anchorCtr="0" compatLnSpc="1">
            <a:prstTxWarp prst="textNoShape">
              <a:avLst/>
            </a:prstTxWarp>
          </a:bodyPr>
          <a:lstStyle>
            <a:lvl1pPr>
              <a:defRPr sz="1200"/>
            </a:lvl1pPr>
          </a:lstStyle>
          <a:p>
            <a:pPr>
              <a:defRPr/>
            </a:pPr>
            <a:endParaRPr lang="en-US"/>
          </a:p>
        </p:txBody>
      </p:sp>
      <p:sp>
        <p:nvSpPr>
          <p:cNvPr id="17411" name="Rectangle 3"/>
          <p:cNvSpPr>
            <a:spLocks noGrp="1" noChangeArrowheads="1"/>
          </p:cNvSpPr>
          <p:nvPr>
            <p:ph type="dt" idx="1"/>
          </p:nvPr>
        </p:nvSpPr>
        <p:spPr bwMode="auto">
          <a:xfrm>
            <a:off x="3884614" y="0"/>
            <a:ext cx="2971800" cy="464820"/>
          </a:xfrm>
          <a:prstGeom prst="rect">
            <a:avLst/>
          </a:prstGeom>
          <a:noFill/>
          <a:ln w="9525">
            <a:noFill/>
            <a:miter lim="800000"/>
            <a:headEnd/>
            <a:tailEnd/>
          </a:ln>
          <a:effectLst/>
        </p:spPr>
        <p:txBody>
          <a:bodyPr vert="horz" wrap="square" lIns="92487" tIns="46244" rIns="92487" bIns="46244" numCol="1" anchor="t" anchorCtr="0" compatLnSpc="1">
            <a:prstTxWarp prst="textNoShape">
              <a:avLst/>
            </a:prstTxWarp>
          </a:bodyPr>
          <a:lstStyle>
            <a:lvl1pPr algn="r">
              <a:defRPr sz="1200"/>
            </a:lvl1pPr>
          </a:lstStyle>
          <a:p>
            <a:pPr>
              <a:defRPr/>
            </a:pPr>
            <a:endParaRPr lang="en-US"/>
          </a:p>
        </p:txBody>
      </p:sp>
      <p:sp>
        <p:nvSpPr>
          <p:cNvPr id="21508"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685800" y="4415791"/>
            <a:ext cx="5486400" cy="4183380"/>
          </a:xfrm>
          <a:prstGeom prst="rect">
            <a:avLst/>
          </a:prstGeom>
          <a:noFill/>
          <a:ln w="9525">
            <a:noFill/>
            <a:miter lim="800000"/>
            <a:headEnd/>
            <a:tailEnd/>
          </a:ln>
          <a:effectLst/>
        </p:spPr>
        <p:txBody>
          <a:bodyPr vert="horz" wrap="square" lIns="92487" tIns="46244" rIns="92487" bIns="4624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414" name="Rectangle 6"/>
          <p:cNvSpPr>
            <a:spLocks noGrp="1" noChangeArrowheads="1"/>
          </p:cNvSpPr>
          <p:nvPr>
            <p:ph type="ftr" sz="quarter" idx="4"/>
          </p:nvPr>
        </p:nvSpPr>
        <p:spPr bwMode="auto">
          <a:xfrm>
            <a:off x="0" y="8829967"/>
            <a:ext cx="2971800" cy="464820"/>
          </a:xfrm>
          <a:prstGeom prst="rect">
            <a:avLst/>
          </a:prstGeom>
          <a:noFill/>
          <a:ln w="9525">
            <a:noFill/>
            <a:miter lim="800000"/>
            <a:headEnd/>
            <a:tailEnd/>
          </a:ln>
          <a:effectLst/>
        </p:spPr>
        <p:txBody>
          <a:bodyPr vert="horz" wrap="square" lIns="92487" tIns="46244" rIns="92487" bIns="46244" numCol="1" anchor="b" anchorCtr="0" compatLnSpc="1">
            <a:prstTxWarp prst="textNoShape">
              <a:avLst/>
            </a:prstTxWarp>
          </a:bodyPr>
          <a:lstStyle>
            <a:lvl1pPr>
              <a:defRPr sz="1200"/>
            </a:lvl1pPr>
          </a:lstStyle>
          <a:p>
            <a:pPr>
              <a:defRPr/>
            </a:pPr>
            <a:endParaRPr lang="en-US"/>
          </a:p>
        </p:txBody>
      </p:sp>
      <p:sp>
        <p:nvSpPr>
          <p:cNvPr id="17415" name="Rectangle 7"/>
          <p:cNvSpPr>
            <a:spLocks noGrp="1" noChangeArrowheads="1"/>
          </p:cNvSpPr>
          <p:nvPr>
            <p:ph type="sldNum" sz="quarter" idx="5"/>
          </p:nvPr>
        </p:nvSpPr>
        <p:spPr bwMode="auto">
          <a:xfrm>
            <a:off x="3884614" y="8829967"/>
            <a:ext cx="2971800" cy="464820"/>
          </a:xfrm>
          <a:prstGeom prst="rect">
            <a:avLst/>
          </a:prstGeom>
          <a:noFill/>
          <a:ln w="9525">
            <a:noFill/>
            <a:miter lim="800000"/>
            <a:headEnd/>
            <a:tailEnd/>
          </a:ln>
          <a:effectLst/>
        </p:spPr>
        <p:txBody>
          <a:bodyPr vert="horz" wrap="square" lIns="92487" tIns="46244" rIns="92487" bIns="46244" numCol="1" anchor="b" anchorCtr="0" compatLnSpc="1">
            <a:prstTxWarp prst="textNoShape">
              <a:avLst/>
            </a:prstTxWarp>
          </a:bodyPr>
          <a:lstStyle>
            <a:lvl1pPr algn="r">
              <a:defRPr sz="1200"/>
            </a:lvl1pPr>
          </a:lstStyle>
          <a:p>
            <a:pPr>
              <a:defRPr/>
            </a:pPr>
            <a:fld id="{6CEE7E50-46AF-45E7-B7E5-7A6F9B9A6C6E}" type="slidenum">
              <a:rPr lang="en-US"/>
              <a:pPr>
                <a:defRPr/>
              </a:pPr>
              <a:t>‹#›</a:t>
            </a:fld>
            <a:endParaRPr lang="en-US"/>
          </a:p>
        </p:txBody>
      </p:sp>
    </p:spTree>
    <p:extLst>
      <p:ext uri="{BB962C8B-B14F-4D97-AF65-F5344CB8AC3E}">
        <p14:creationId xmlns:p14="http://schemas.microsoft.com/office/powerpoint/2010/main" val="39081403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Knowledge regarding the Milestones</a:t>
            </a:r>
            <a:r>
              <a:rPr lang="en-US" baseline="0" dirty="0" smtClean="0"/>
              <a:t> in the GME community is variable. This presentation will provide a general overview of the Milestones.</a:t>
            </a:r>
          </a:p>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ea typeface="ＭＳ Ｐゴシック" pitchFamily="34" charset="-128"/>
                <a:cs typeface="Arial" charset="0"/>
              </a:rPr>
              <a:t>This slide deck was created in December 2013 and care should be taken to ensure that updates and changes that have occurred since then are incorporated to provide an up to date and accurate presentation.</a:t>
            </a:r>
          </a:p>
          <a:p>
            <a:endParaRPr lang="en-US" dirty="0"/>
          </a:p>
        </p:txBody>
      </p:sp>
      <p:sp>
        <p:nvSpPr>
          <p:cNvPr id="4" name="Slide Number Placeholder 3"/>
          <p:cNvSpPr>
            <a:spLocks noGrp="1"/>
          </p:cNvSpPr>
          <p:nvPr>
            <p:ph type="sldNum" sz="quarter" idx="10"/>
          </p:nvPr>
        </p:nvSpPr>
        <p:spPr/>
        <p:txBody>
          <a:bodyPr/>
          <a:lstStyle/>
          <a:p>
            <a:pPr>
              <a:defRPr/>
            </a:pPr>
            <a:fld id="{6CEE7E50-46AF-45E7-B7E5-7A6F9B9A6C6E}" type="slidenum">
              <a:rPr lang="en-US" smtClean="0"/>
              <a:pPr>
                <a:defRPr/>
              </a:pPr>
              <a:t>1</a:t>
            </a:fld>
            <a:endParaRPr lang="en-US"/>
          </a:p>
        </p:txBody>
      </p:sp>
    </p:spTree>
    <p:extLst>
      <p:ext uri="{BB962C8B-B14F-4D97-AF65-F5344CB8AC3E}">
        <p14:creationId xmlns:p14="http://schemas.microsoft.com/office/powerpoint/2010/main" val="39944869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This is an</a:t>
            </a:r>
            <a:r>
              <a:rPr lang="en-US" baseline="0" dirty="0" smtClean="0"/>
              <a:t> example of how a Set of Milestones would look like for a subcompetency of reimbursement in the general competency of Systems-based </a:t>
            </a:r>
            <a:r>
              <a:rPr lang="en-US" baseline="0" dirty="0" smtClean="0"/>
              <a:t>Practice (SBP). </a:t>
            </a:r>
            <a:r>
              <a:rPr lang="en-US" baseline="0" dirty="0" smtClean="0"/>
              <a:t>Note that the language is in general terms and requires faculty members to discuss and agree on a “routine diagnosis, encounters and surgical procedure” and how that differs from a “complex and unusual diagnosis, encounters and…” That is the primary difference between a Level 3 and Level 4 milestone. There is still some interpretation necessary by an individual program's faculty for certain milestones. A Set of Milestones, then, provides a guide or road map for programs to use and teach the skills noted in each of the milestones within it.</a:t>
            </a:r>
            <a:endParaRPr lang="en-US" dirty="0" smtClean="0"/>
          </a:p>
        </p:txBody>
      </p:sp>
      <p:sp>
        <p:nvSpPr>
          <p:cNvPr id="4" name="Slide Number Placeholder 3"/>
          <p:cNvSpPr>
            <a:spLocks noGrp="1"/>
          </p:cNvSpPr>
          <p:nvPr>
            <p:ph type="sldNum" sz="quarter" idx="10"/>
          </p:nvPr>
        </p:nvSpPr>
        <p:spPr/>
        <p:txBody>
          <a:bodyPr/>
          <a:lstStyle/>
          <a:p>
            <a:pPr>
              <a:defRPr/>
            </a:pPr>
            <a:fld id="{6CEE7E50-46AF-45E7-B7E5-7A6F9B9A6C6E}" type="slidenum">
              <a:rPr lang="en-US" smtClean="0"/>
              <a:pPr>
                <a:defRPr/>
              </a:pPr>
              <a:t>10</a:t>
            </a:fld>
            <a:endParaRPr lang="en-US"/>
          </a:p>
        </p:txBody>
      </p:sp>
    </p:spTree>
    <p:extLst>
      <p:ext uri="{BB962C8B-B14F-4D97-AF65-F5344CB8AC3E}">
        <p14:creationId xmlns:p14="http://schemas.microsoft.com/office/powerpoint/2010/main" val="27582600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This is what the five levels look like in the tabular form that will be used for Milestone reporting. Note that the form offers check-off boxes between Levels, recognizing that a resident might be best described at Level 2.5, for example, if he or she has met most of the Level 2 and some but not all of the Level 3 milestones. Level 5 milestones are aspirational goals that only a few exceptional residents will reach, but that not every resident would be expected to attain. Level 4 describes the graduation target, but every resident does not need to reach Level 4 in every competency or subcompetency in order to graduate. It is still the purview of the program director to determine if and when a resident is ready for independent practice.</a:t>
            </a:r>
            <a:endParaRPr lang="en-US" dirty="0" smtClean="0"/>
          </a:p>
        </p:txBody>
      </p:sp>
      <p:sp>
        <p:nvSpPr>
          <p:cNvPr id="4" name="Slide Number Placeholder 3"/>
          <p:cNvSpPr>
            <a:spLocks noGrp="1"/>
          </p:cNvSpPr>
          <p:nvPr>
            <p:ph type="sldNum" sz="quarter" idx="10"/>
          </p:nvPr>
        </p:nvSpPr>
        <p:spPr/>
        <p:txBody>
          <a:bodyPr/>
          <a:lstStyle/>
          <a:p>
            <a:pPr>
              <a:defRPr/>
            </a:pPr>
            <a:fld id="{6CEE7E50-46AF-45E7-B7E5-7A6F9B9A6C6E}"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an example of a Set of Milestones for the Patient Care (PC1) subcompetency of Emergency Stabilization in the Emergency Medicine Milestones.</a:t>
            </a:r>
            <a:r>
              <a:rPr lang="en-US" baseline="0" dirty="0" smtClean="0"/>
              <a:t> Note that across the levels, the verbiage of the first milestone (the first item in each column) identifies the progression of how a resident is expected to perform as he or she learns: The Level 1 expectation is for the resident to provide a description of a critically-ill or injured patient; at Level 2, more responsibility is expected; the Level 3 description includes a higher level of thinking to identify important information and using that information to develop a plan; at Level 4, the expectation is for a resident to recognize, evaluate, and manage a critically-ill patient, and integrates hospital support services to their management strategies.</a:t>
            </a:r>
          </a:p>
          <a:p>
            <a:endParaRPr lang="en-US" baseline="0" dirty="0" smtClean="0"/>
          </a:p>
          <a:p>
            <a:r>
              <a:rPr lang="en-US" baseline="0" dirty="0" smtClean="0"/>
              <a:t>Note that each level has more than one description. In general, to agree that a resident has met Level 3 milestones, it means the resident has met all of the Level 2 milestones and meets most or all of the Level 3 milestones. It might be very possible for a resident to have met milestones at different levels, perhaps some at Level 2 or Level 3 or even some at Level 4. The idea is that marking a level means that a resident has substantially met the milestones at that level.</a:t>
            </a:r>
          </a:p>
        </p:txBody>
      </p:sp>
      <p:sp>
        <p:nvSpPr>
          <p:cNvPr id="4" name="Slide Number Placeholder 3"/>
          <p:cNvSpPr>
            <a:spLocks noGrp="1"/>
          </p:cNvSpPr>
          <p:nvPr>
            <p:ph type="sldNum" sz="quarter" idx="10"/>
          </p:nvPr>
        </p:nvSpPr>
        <p:spPr/>
        <p:txBody>
          <a:bodyPr/>
          <a:lstStyle/>
          <a:p>
            <a:pPr>
              <a:defRPr/>
            </a:pPr>
            <a:fld id="{6CEE7E50-46AF-45E7-B7E5-7A6F9B9A6C6E}" type="slidenum">
              <a:rPr lang="en-US" smtClean="0"/>
              <a:pPr>
                <a:defRPr/>
              </a:pPr>
              <a:t>12</a:t>
            </a:fld>
            <a:endParaRPr lang="en-US"/>
          </a:p>
        </p:txBody>
      </p:sp>
    </p:spTree>
    <p:extLst>
      <p:ext uri="{BB962C8B-B14F-4D97-AF65-F5344CB8AC3E}">
        <p14:creationId xmlns:p14="http://schemas.microsoft.com/office/powerpoint/2010/main" val="24379020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Some of these Milestones will need discussion by the faculty to agree on the meaning of “proficient”, “simple”, “few corrections”, “complex”, “accurately”, “concise”, and so on. The advantages of using general terms is that it allows the</a:t>
            </a:r>
            <a:r>
              <a:rPr lang="en-US" baseline="0" dirty="0" smtClean="0"/>
              <a:t> Milestones to be applicable in several clinical settings and various patient care scenarios. </a:t>
            </a:r>
            <a:r>
              <a:rPr lang="en-US" dirty="0" smtClean="0"/>
              <a:t>In this case, the Milestones have been “lumped” into a single description with several parts to each individual Milestone. Each specialty</a:t>
            </a:r>
            <a:r>
              <a:rPr lang="en-US" baseline="0" dirty="0" smtClean="0"/>
              <a:t> has different approaches to the same task.</a:t>
            </a:r>
            <a:endParaRPr lang="en-US" dirty="0"/>
          </a:p>
        </p:txBody>
      </p:sp>
      <p:sp>
        <p:nvSpPr>
          <p:cNvPr id="4" name="Slide Number Placeholder 3"/>
          <p:cNvSpPr>
            <a:spLocks noGrp="1"/>
          </p:cNvSpPr>
          <p:nvPr>
            <p:ph type="sldNum" sz="quarter" idx="10"/>
          </p:nvPr>
        </p:nvSpPr>
        <p:spPr/>
        <p:txBody>
          <a:bodyPr/>
          <a:lstStyle/>
          <a:p>
            <a:pPr>
              <a:defRPr/>
            </a:pPr>
            <a:fld id="{6CEE7E50-46AF-45E7-B7E5-7A6F9B9A6C6E}" type="slidenum">
              <a:rPr lang="en-US" smtClean="0"/>
              <a:pPr>
                <a:defRPr/>
              </a:pPr>
              <a:t>13</a:t>
            </a:fld>
            <a:endParaRPr lang="en-US"/>
          </a:p>
        </p:txBody>
      </p:sp>
    </p:spTree>
    <p:extLst>
      <p:ext uri="{BB962C8B-B14F-4D97-AF65-F5344CB8AC3E}">
        <p14:creationId xmlns:p14="http://schemas.microsoft.com/office/powerpoint/2010/main" val="2719077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Each Set of Milestones is not meant to be used as an end-of-rotation form for a rotation. Each program will still need “data collection tools” which will ask specific questions. For instance, the information that we gather from a multi-source evaluation from a nurse or a technician may focus on teamwork skills, professionalism, and communication, but not ask about medical knowledge. An end-of-rotation form may differ for a clinic and an inpatient rotation, or for gathered through the use of these different data collection tools will be summarized by Milestone assessment.</a:t>
            </a:r>
          </a:p>
        </p:txBody>
      </p:sp>
      <p:sp>
        <p:nvSpPr>
          <p:cNvPr id="4" name="Slide Number Placeholder 3"/>
          <p:cNvSpPr>
            <a:spLocks noGrp="1"/>
          </p:cNvSpPr>
          <p:nvPr>
            <p:ph type="sldNum" sz="quarter" idx="10"/>
          </p:nvPr>
        </p:nvSpPr>
        <p:spPr/>
        <p:txBody>
          <a:bodyPr/>
          <a:lstStyle/>
          <a:p>
            <a:pPr>
              <a:defRPr/>
            </a:pPr>
            <a:fld id="{6CEE7E50-46AF-45E7-B7E5-7A6F9B9A6C6E}" type="slidenum">
              <a:rPr lang="en-US" smtClean="0"/>
              <a:pPr>
                <a:defRPr/>
              </a:pPr>
              <a:t>14</a:t>
            </a:fld>
            <a:endParaRPr lang="en-US"/>
          </a:p>
        </p:txBody>
      </p:sp>
    </p:spTree>
    <p:extLst>
      <p:ext uri="{BB962C8B-B14F-4D97-AF65-F5344CB8AC3E}">
        <p14:creationId xmlns:p14="http://schemas.microsoft.com/office/powerpoint/2010/main" val="27458645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Current assessment tools can be used to evaluate</a:t>
            </a:r>
            <a:r>
              <a:rPr lang="en-US" baseline="0" dirty="0" smtClean="0"/>
              <a:t> residents, and the results of those evaluations would be used by the Clinical Competency Committee (CCC) to determine the Milestone attainment of each individual resident. Some examples of assessment tools used by some programs are listed. If global rating scales are used, note that responses to Likert scales are often weighted toward high scores.</a:t>
            </a:r>
          </a:p>
        </p:txBody>
      </p:sp>
      <p:sp>
        <p:nvSpPr>
          <p:cNvPr id="4" name="Slide Number Placeholder 3"/>
          <p:cNvSpPr>
            <a:spLocks noGrp="1"/>
          </p:cNvSpPr>
          <p:nvPr>
            <p:ph type="sldNum" sz="quarter" idx="10"/>
          </p:nvPr>
        </p:nvSpPr>
        <p:spPr/>
        <p:txBody>
          <a:bodyPr/>
          <a:lstStyle/>
          <a:p>
            <a:pPr>
              <a:defRPr/>
            </a:pPr>
            <a:fld id="{6CEE7E50-46AF-45E7-B7E5-7A6F9B9A6C6E}" type="slidenum">
              <a:rPr lang="en-US" smtClean="0"/>
              <a:pPr>
                <a:defRPr/>
              </a:pPr>
              <a:t>15</a:t>
            </a:fld>
            <a:endParaRPr lang="en-US"/>
          </a:p>
        </p:txBody>
      </p:sp>
    </p:spTree>
    <p:extLst>
      <p:ext uri="{BB962C8B-B14F-4D97-AF65-F5344CB8AC3E}">
        <p14:creationId xmlns:p14="http://schemas.microsoft.com/office/powerpoint/2010/main" val="31884802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Milestones will ultimately be a summary</a:t>
            </a:r>
            <a:r>
              <a:rPr lang="en-US" baseline="0" dirty="0" smtClean="0"/>
              <a:t> of the information gathered by several evaluations. Some subcompetencies may not be measured on every rotation or every experience. For example, if residents must complete one quality improvement project or one scholarly activity during residency, there may be just a single assessment during the program for that project.</a:t>
            </a:r>
          </a:p>
          <a:p>
            <a:endParaRPr lang="en-US" baseline="0" dirty="0" smtClean="0"/>
          </a:p>
          <a:p>
            <a:r>
              <a:rPr lang="en-US" baseline="0" dirty="0" smtClean="0"/>
              <a:t>Some milestones may be difficult to measure with existing assessment tools or forms, and new methods may have to be developed. For example, a resident might need to serve on a quality committee with an assessment by the committee chair to address certain questions. An individual program may not have collected this information before, so a new assessment tool to address the milestones for this activity might be necessary.</a:t>
            </a:r>
          </a:p>
        </p:txBody>
      </p:sp>
      <p:sp>
        <p:nvSpPr>
          <p:cNvPr id="4" name="Slide Number Placeholder 3"/>
          <p:cNvSpPr>
            <a:spLocks noGrp="1"/>
          </p:cNvSpPr>
          <p:nvPr>
            <p:ph type="sldNum" sz="quarter" idx="10"/>
          </p:nvPr>
        </p:nvSpPr>
        <p:spPr/>
        <p:txBody>
          <a:bodyPr/>
          <a:lstStyle/>
          <a:p>
            <a:pPr>
              <a:defRPr/>
            </a:pPr>
            <a:fld id="{6CEE7E50-46AF-45E7-B7E5-7A6F9B9A6C6E}" type="slidenum">
              <a:rPr lang="en-US" smtClean="0"/>
              <a:pPr>
                <a:defRPr/>
              </a:pPr>
              <a:t>16</a:t>
            </a:fld>
            <a:endParaRPr lang="en-US"/>
          </a:p>
        </p:txBody>
      </p:sp>
    </p:spTree>
    <p:extLst>
      <p:ext uri="{BB962C8B-B14F-4D97-AF65-F5344CB8AC3E}">
        <p14:creationId xmlns:p14="http://schemas.microsoft.com/office/powerpoint/2010/main" val="35176531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i</a:t>
            </a:r>
            <a:r>
              <a:rPr lang="en-US" baseline="0" dirty="0" smtClean="0"/>
              <a:t>t may make sense to ask about Milestone attainment and use the Milestone language for some rotations/experiences, Milestone language is often broad and general, and may be an insufficient descriptor of the specific skills and knowledge to be learned in one specific rotation/experience. It may be better to ask more specific questions that apply directly to the rotation via a rotation-specific tool or form. Not every competency or subcompetency will be covered on every rotation, and so using the Milestones Report may not be applicable, as each Set of Milestones addresses progress over time.</a:t>
            </a:r>
          </a:p>
        </p:txBody>
      </p:sp>
      <p:sp>
        <p:nvSpPr>
          <p:cNvPr id="4" name="Slide Number Placeholder 3"/>
          <p:cNvSpPr>
            <a:spLocks noGrp="1"/>
          </p:cNvSpPr>
          <p:nvPr>
            <p:ph type="sldNum" sz="quarter" idx="10"/>
          </p:nvPr>
        </p:nvSpPr>
        <p:spPr/>
        <p:txBody>
          <a:bodyPr/>
          <a:lstStyle/>
          <a:p>
            <a:pPr>
              <a:defRPr/>
            </a:pPr>
            <a:fld id="{6CEE7E50-46AF-45E7-B7E5-7A6F9B9A6C6E}" type="slidenum">
              <a:rPr lang="en-US" smtClean="0"/>
              <a:pPr>
                <a:defRPr/>
              </a:pPr>
              <a:t>17</a:t>
            </a:fld>
            <a:endParaRPr lang="en-US"/>
          </a:p>
        </p:txBody>
      </p:sp>
    </p:spTree>
    <p:extLst>
      <p:ext uri="{BB962C8B-B14F-4D97-AF65-F5344CB8AC3E}">
        <p14:creationId xmlns:p14="http://schemas.microsoft.com/office/powerpoint/2010/main" val="2517719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Having</a:t>
            </a:r>
            <a:r>
              <a:rPr lang="en-US" baseline="0" dirty="0" smtClean="0"/>
              <a:t> more evaluators should more closely reflect the opinions of members of the teaching faculty and minimize individual biases. One of the advantages of using the Milestones is the development of common understanding among members of the faculty as to the program’s expectations for residents.</a:t>
            </a:r>
          </a:p>
        </p:txBody>
      </p:sp>
      <p:sp>
        <p:nvSpPr>
          <p:cNvPr id="4" name="Slide Number Placeholder 3"/>
          <p:cNvSpPr>
            <a:spLocks noGrp="1"/>
          </p:cNvSpPr>
          <p:nvPr>
            <p:ph type="sldNum" sz="quarter" idx="10"/>
          </p:nvPr>
        </p:nvSpPr>
        <p:spPr/>
        <p:txBody>
          <a:bodyPr/>
          <a:lstStyle/>
          <a:p>
            <a:pPr>
              <a:defRPr/>
            </a:pPr>
            <a:fld id="{6CEE7E50-46AF-45E7-B7E5-7A6F9B9A6C6E}" type="slidenum">
              <a:rPr lang="en-US" smtClean="0"/>
              <a:pPr>
                <a:defRPr/>
              </a:pPr>
              <a:t>18</a:t>
            </a:fld>
            <a:endParaRPr lang="en-US"/>
          </a:p>
        </p:txBody>
      </p:sp>
    </p:spTree>
    <p:extLst>
      <p:ext uri="{BB962C8B-B14F-4D97-AF65-F5344CB8AC3E}">
        <p14:creationId xmlns:p14="http://schemas.microsoft.com/office/powerpoint/2010/main" val="11496910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Arial" panose="020B0604020202020204" pitchFamily="34" charset="0"/>
                <a:cs typeface="Arial" panose="020B0604020202020204" pitchFamily="34" charset="0"/>
              </a:rPr>
              <a:t>Overall the goal is to have the CCC review input from different sources. Assessment methods might include the evaluations</a:t>
            </a:r>
            <a:r>
              <a:rPr lang="en-US" baseline="0" dirty="0" smtClean="0">
                <a:latin typeface="Arial" panose="020B0604020202020204" pitchFamily="34" charset="0"/>
                <a:cs typeface="Arial" panose="020B0604020202020204" pitchFamily="34" charset="0"/>
              </a:rPr>
              <a:t> that are currently being used by programs. Not all of the evaluations of one resident will be consistent, so the role of the CCC will be to consider them all and make an overall decision on how the resident is progressing, which milestones have been met, and which to continue to work toward.</a:t>
            </a:r>
            <a:endParaRPr lang="en-US"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9E4F4296-7BB9-9044-80F5-6911B84BCC56}" type="slidenum">
              <a:rPr lang="en-US" smtClean="0"/>
              <a:pPr>
                <a:defRPr/>
              </a:pPr>
              <a:t>19</a:t>
            </a:fld>
            <a:endParaRPr lang="en-US"/>
          </a:p>
        </p:txBody>
      </p:sp>
    </p:spTree>
    <p:extLst>
      <p:ext uri="{BB962C8B-B14F-4D97-AF65-F5344CB8AC3E}">
        <p14:creationId xmlns:p14="http://schemas.microsoft.com/office/powerpoint/2010/main" val="2794945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Three key points will be addressed</a:t>
            </a:r>
            <a:r>
              <a:rPr lang="en-US" baseline="0" dirty="0" smtClean="0"/>
              <a:t> in this presentation.</a:t>
            </a:r>
            <a:endParaRPr lang="en-US" dirty="0"/>
          </a:p>
        </p:txBody>
      </p:sp>
      <p:sp>
        <p:nvSpPr>
          <p:cNvPr id="4" name="Slide Number Placeholder 3"/>
          <p:cNvSpPr>
            <a:spLocks noGrp="1"/>
          </p:cNvSpPr>
          <p:nvPr>
            <p:ph type="sldNum" sz="quarter" idx="10"/>
          </p:nvPr>
        </p:nvSpPr>
        <p:spPr/>
        <p:txBody>
          <a:bodyPr/>
          <a:lstStyle/>
          <a:p>
            <a:pPr>
              <a:defRPr/>
            </a:pPr>
            <a:fld id="{6CEE7E50-46AF-45E7-B7E5-7A6F9B9A6C6E}" type="slidenum">
              <a:rPr lang="en-US" smtClean="0"/>
              <a:pPr>
                <a:defRPr/>
              </a:pPr>
              <a:t>2</a:t>
            </a:fld>
            <a:endParaRPr lang="en-US"/>
          </a:p>
        </p:txBody>
      </p:sp>
    </p:spTree>
    <p:extLst>
      <p:ext uri="{BB962C8B-B14F-4D97-AF65-F5344CB8AC3E}">
        <p14:creationId xmlns:p14="http://schemas.microsoft.com/office/powerpoint/2010/main" val="39944869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457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r>
              <a:rPr lang="en-US" dirty="0" smtClean="0">
                <a:latin typeface="Calibri" charset="0"/>
              </a:rPr>
              <a:t>As the Milestones are developed</a:t>
            </a:r>
            <a:r>
              <a:rPr lang="en-US" baseline="0" dirty="0" smtClean="0">
                <a:latin typeface="Calibri" charset="0"/>
              </a:rPr>
              <a:t> by each specialty, they will be introduced and used in the following academic year. </a:t>
            </a:r>
            <a:r>
              <a:rPr lang="en-US" dirty="0" smtClean="0">
                <a:latin typeface="Calibri" charset="0"/>
              </a:rPr>
              <a:t>Milestones for subspecialties are implemented one year following implementation of their related core specialty Milestones.</a:t>
            </a:r>
            <a:endParaRPr lang="en-US" baseline="0" dirty="0" smtClean="0">
              <a:latin typeface="Calibri" charset="0"/>
            </a:endParaRPr>
          </a:p>
        </p:txBody>
      </p:sp>
      <p:sp>
        <p:nvSpPr>
          <p:cNvPr id="2457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BEFB795-1F74-5F44-AD0A-3017AAB5D905}" type="slidenum">
              <a:rPr lang="en-US" sz="1200">
                <a:solidFill>
                  <a:srgbClr val="000000"/>
                </a:solidFill>
                <a:latin typeface="Calibri" charset="0"/>
              </a:rPr>
              <a:pPr eaLnBrk="1" hangingPunct="1"/>
              <a:t>20</a:t>
            </a:fld>
            <a:endParaRPr lang="en-US" sz="1200">
              <a:solidFill>
                <a:srgbClr val="000000"/>
              </a:solidFill>
              <a:latin typeface="Calibri"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goal of the slide presentation is to address these three key points, and it is important to remember that as we gain experience in the use of the Milestones</a:t>
            </a:r>
            <a:r>
              <a:rPr lang="en-US" baseline="0" dirty="0" smtClean="0"/>
              <a:t> that the community will develop new ideas and continue to improve the way it assesses and evaluates </a:t>
            </a:r>
            <a:r>
              <a:rPr lang="en-US" baseline="0" smtClean="0"/>
              <a:t>residents.</a:t>
            </a:r>
            <a:endParaRPr lang="en-US" baseline="0" dirty="0" smtClean="0"/>
          </a:p>
        </p:txBody>
      </p:sp>
      <p:sp>
        <p:nvSpPr>
          <p:cNvPr id="4" name="Slide Number Placeholder 3"/>
          <p:cNvSpPr>
            <a:spLocks noGrp="1"/>
          </p:cNvSpPr>
          <p:nvPr>
            <p:ph type="sldNum" sz="quarter" idx="10"/>
          </p:nvPr>
        </p:nvSpPr>
        <p:spPr/>
        <p:txBody>
          <a:bodyPr/>
          <a:lstStyle/>
          <a:p>
            <a:pPr>
              <a:defRPr/>
            </a:pPr>
            <a:fld id="{6CEE7E50-46AF-45E7-B7E5-7A6F9B9A6C6E}" type="slidenum">
              <a:rPr lang="en-US" smtClean="0"/>
              <a:pPr>
                <a:defRPr/>
              </a:pPr>
              <a:t>21</a:t>
            </a:fld>
            <a:endParaRPr lang="en-US"/>
          </a:p>
        </p:txBody>
      </p:sp>
    </p:spTree>
    <p:extLst>
      <p:ext uri="{BB962C8B-B14F-4D97-AF65-F5344CB8AC3E}">
        <p14:creationId xmlns:p14="http://schemas.microsoft.com/office/powerpoint/2010/main" val="3994486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Core Competencies were developed 10 years ago, and should be familiar to everyone by now. They were introduced as a way to better define what physicians should know and be able to do.</a:t>
            </a:r>
            <a:endParaRPr lang="en-US" dirty="0"/>
          </a:p>
        </p:txBody>
      </p:sp>
      <p:sp>
        <p:nvSpPr>
          <p:cNvPr id="4" name="Slide Number Placeholder 3"/>
          <p:cNvSpPr>
            <a:spLocks noGrp="1"/>
          </p:cNvSpPr>
          <p:nvPr>
            <p:ph type="sldNum" sz="quarter" idx="10"/>
          </p:nvPr>
        </p:nvSpPr>
        <p:spPr/>
        <p:txBody>
          <a:bodyPr/>
          <a:lstStyle/>
          <a:p>
            <a:pPr>
              <a:defRPr/>
            </a:pPr>
            <a:fld id="{6CEE7E50-46AF-45E7-B7E5-7A6F9B9A6C6E}" type="slidenum">
              <a:rPr lang="en-US" smtClean="0"/>
              <a:pPr>
                <a:defRPr/>
              </a:pPr>
              <a:t>3</a:t>
            </a:fld>
            <a:endParaRPr lang="en-US"/>
          </a:p>
        </p:txBody>
      </p:sp>
    </p:spTree>
    <p:extLst>
      <p:ext uri="{BB962C8B-B14F-4D97-AF65-F5344CB8AC3E}">
        <p14:creationId xmlns:p14="http://schemas.microsoft.com/office/powerpoint/2010/main" val="712849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The Core Competencies</a:t>
            </a:r>
            <a:r>
              <a:rPr lang="en-US" sz="1200" baseline="0" dirty="0" smtClean="0"/>
              <a:t> were part of the movement to better measure outcomes. The desired outcome is to ensure that programs educate physicians who can practice independently. P</a:t>
            </a:r>
            <a:r>
              <a:rPr lang="en-US" sz="1200" dirty="0" smtClean="0"/>
              <a:t>rograms had difficulty defining or measuring the outcomes, and assessment tools were never fully developed to help programs to measure the outcomes. Milestones</a:t>
            </a:r>
            <a:r>
              <a:rPr lang="en-US" sz="1200" baseline="0" dirty="0" smtClean="0"/>
              <a:t> were created with the goal to allow programs to more accurately evaluate the outcomes of residency education.</a:t>
            </a:r>
            <a:endParaRPr lang="en-US" sz="1200" dirty="0"/>
          </a:p>
        </p:txBody>
      </p:sp>
      <p:sp>
        <p:nvSpPr>
          <p:cNvPr id="4" name="Slide Number Placeholder 3"/>
          <p:cNvSpPr>
            <a:spLocks noGrp="1"/>
          </p:cNvSpPr>
          <p:nvPr>
            <p:ph type="sldNum" sz="quarter" idx="10"/>
          </p:nvPr>
        </p:nvSpPr>
        <p:spPr/>
        <p:txBody>
          <a:bodyPr/>
          <a:lstStyle/>
          <a:p>
            <a:pPr>
              <a:defRPr/>
            </a:pPr>
            <a:fld id="{6CEE7E50-46AF-45E7-B7E5-7A6F9B9A6C6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Milestones were</a:t>
            </a:r>
            <a:r>
              <a:rPr lang="en-US" baseline="0" dirty="0" smtClean="0"/>
              <a:t> developed to address those shortcomings, by making assessment more explicit, more concrete, and easier to understand and measure.</a:t>
            </a:r>
            <a:endParaRPr lang="en-US" dirty="0"/>
          </a:p>
        </p:txBody>
      </p:sp>
      <p:sp>
        <p:nvSpPr>
          <p:cNvPr id="4" name="Slide Number Placeholder 3"/>
          <p:cNvSpPr>
            <a:spLocks noGrp="1"/>
          </p:cNvSpPr>
          <p:nvPr>
            <p:ph type="sldNum" sz="quarter" idx="10"/>
          </p:nvPr>
        </p:nvSpPr>
        <p:spPr/>
        <p:txBody>
          <a:bodyPr/>
          <a:lstStyle/>
          <a:p>
            <a:pPr>
              <a:defRPr/>
            </a:pPr>
            <a:fld id="{6CEE7E50-46AF-45E7-B7E5-7A6F9B9A6C6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63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r>
              <a:rPr lang="en-US" dirty="0" smtClean="0">
                <a:latin typeface="Calibri" charset="0"/>
              </a:rPr>
              <a:t>In early</a:t>
            </a:r>
            <a:r>
              <a:rPr lang="en-US" baseline="0" dirty="0" smtClean="0">
                <a:latin typeface="Calibri" charset="0"/>
              </a:rPr>
              <a:t> experience with Milestone assessment, some observations have been that residents appreciate the more detailed and specific evaluations that milestones allow, compared to previous evaluations merely stating they had done a “good job.” Milestone evaluations provide a process to set expectations on what more there is to learn or what a resident has to accomplish to move to the next level. One of the goals in looking at each resident more closely is to identify residents who have gotten by because they are nice and easy to work with, but who actually had significant deficiencies in different skills and areas in the subcompetencies. The focus on specific skills and knowledge in the Milestones help to identify these residents and determine which in competency or subcompetency areas in which they need to improve.</a:t>
            </a:r>
            <a:endParaRPr lang="en-US" dirty="0">
              <a:latin typeface="Calibri" charset="0"/>
            </a:endParaRPr>
          </a:p>
        </p:txBody>
      </p:sp>
      <p:sp>
        <p:nvSpPr>
          <p:cNvPr id="163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44A8B57-EB47-1D40-B4D9-2A48319A7DE9}" type="slidenum">
              <a:rPr lang="en-US" sz="1200">
                <a:solidFill>
                  <a:srgbClr val="000000"/>
                </a:solidFill>
                <a:latin typeface="Calibri" charset="0"/>
              </a:rPr>
              <a:pPr eaLnBrk="1" hangingPunct="1"/>
              <a:t>6</a:t>
            </a:fld>
            <a:endParaRPr lang="en-US" sz="1200">
              <a:solidFill>
                <a:srgbClr val="000000"/>
              </a:solidFill>
              <a:latin typeface="Calibri"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r>
              <a:rPr lang="en-US" dirty="0" smtClean="0">
                <a:latin typeface="Arial" panose="020B0604020202020204" pitchFamily="34" charset="0"/>
                <a:cs typeface="Arial" panose="020B0604020202020204" pitchFamily="34" charset="0"/>
              </a:rPr>
              <a:t>Some</a:t>
            </a:r>
            <a:r>
              <a:rPr lang="en-US" baseline="0" dirty="0" smtClean="0">
                <a:latin typeface="Arial" panose="020B0604020202020204" pitchFamily="34" charset="0"/>
                <a:cs typeface="Arial" panose="020B0604020202020204" pitchFamily="34" charset="0"/>
              </a:rPr>
              <a:t> program directors have also suggested other benefits. In looking at the Milestones, a program may discover that the current curriculum may not be teaching a competency to the expectations set for Level 4. The benefits to the public may be less clear to individual programs, but allow policy makers to understand some of the specific skills that future physicians in practice are learning. Currently the ACGME only expects each program to collect and use the Milestones in assessing their residents. The ACGME does not expect that every resident meets a specific level at a particular point in residency. The goal is to use Milestone assessment to thoughtfully and honestly evaluate each resident. The Review Committee will not look at an individual resident’s Milestone attainment. Each specialty board will determine on its own whether and how to use Milestone data in board certification.</a:t>
            </a:r>
            <a:endParaRPr lang="en-US" dirty="0">
              <a:latin typeface="Arial" panose="020B0604020202020204" pitchFamily="34" charset="0"/>
              <a:cs typeface="Arial" panose="020B0604020202020204" pitchFamily="34" charset="0"/>
            </a:endParaRPr>
          </a:p>
        </p:txBody>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D09CC6B-6594-ED49-B6E8-0F5EBB563DB1}" type="slidenum">
              <a:rPr lang="en-US" sz="1200">
                <a:solidFill>
                  <a:srgbClr val="000000"/>
                </a:solidFill>
                <a:latin typeface="Calibri" charset="0"/>
              </a:rPr>
              <a:pPr eaLnBrk="1" hangingPunct="1"/>
              <a:t>7</a:t>
            </a:fld>
            <a:endParaRPr lang="en-US" sz="1200">
              <a:solidFill>
                <a:srgbClr val="000000"/>
              </a:solidFill>
              <a:latin typeface="Calibri"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concept is to use descriptors</a:t>
            </a:r>
            <a:r>
              <a:rPr lang="en-US" baseline="0" dirty="0" smtClean="0"/>
              <a:t> of specific behaviors to describe how a resident is progressing in learning the skills and knowledge defined by the Core Competencies.</a:t>
            </a:r>
            <a:endParaRPr lang="en-US" dirty="0"/>
          </a:p>
        </p:txBody>
      </p:sp>
      <p:sp>
        <p:nvSpPr>
          <p:cNvPr id="4" name="Slide Number Placeholder 3"/>
          <p:cNvSpPr>
            <a:spLocks noGrp="1"/>
          </p:cNvSpPr>
          <p:nvPr>
            <p:ph type="sldNum" sz="quarter" idx="10"/>
          </p:nvPr>
        </p:nvSpPr>
        <p:spPr/>
        <p:txBody>
          <a:bodyPr/>
          <a:lstStyle/>
          <a:p>
            <a:pPr>
              <a:defRPr/>
            </a:pPr>
            <a:fld id="{6CEE7E50-46AF-45E7-B7E5-7A6F9B9A6C6E}"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will help to agree on some terminology. The “General Competency” refers to one of the six Core Competencies. In this example, “PC” is for “Patient Care”, one of six Core Competencies. “PC1. History (Appropriate</a:t>
            </a:r>
            <a:r>
              <a:rPr lang="en-US" baseline="0" dirty="0" smtClean="0"/>
              <a:t> for age and impairment)” </a:t>
            </a:r>
            <a:r>
              <a:rPr lang="en-US" dirty="0" smtClean="0"/>
              <a:t>is a subcompetency under the first of several subsections of “Patient Care”.</a:t>
            </a:r>
            <a:r>
              <a:rPr lang="en-US" baseline="0" dirty="0" smtClean="0"/>
              <a:t> A Milestone is actually the description of how a resident is doing and the entire set of milestones for one subcompetency can be called a Set of Milestones. </a:t>
            </a:r>
            <a:r>
              <a:rPr lang="en-US" dirty="0" smtClean="0"/>
              <a:t>Notice that</a:t>
            </a:r>
            <a:r>
              <a:rPr lang="en-US" baseline="0" dirty="0" smtClean="0"/>
              <a:t> the Milestone narratives do not indicate level of education or the years in the program but by levels merely to signify that the next Milestone is more advanced than the level below it. Residents are expected to progress at different rates.</a:t>
            </a:r>
            <a:endParaRPr lang="en-US" dirty="0"/>
          </a:p>
        </p:txBody>
      </p:sp>
      <p:sp>
        <p:nvSpPr>
          <p:cNvPr id="4" name="Slide Number Placeholder 3"/>
          <p:cNvSpPr>
            <a:spLocks noGrp="1"/>
          </p:cNvSpPr>
          <p:nvPr>
            <p:ph type="sldNum" sz="quarter" idx="10"/>
          </p:nvPr>
        </p:nvSpPr>
        <p:spPr/>
        <p:txBody>
          <a:bodyPr/>
          <a:lstStyle/>
          <a:p>
            <a:pPr>
              <a:defRPr/>
            </a:pPr>
            <a:fld id="{6CEE7E50-46AF-45E7-B7E5-7A6F9B9A6C6E}" type="slidenum">
              <a:rPr lang="en-US" smtClean="0"/>
              <a:pPr>
                <a:defRPr/>
              </a:pPr>
              <a:t>9</a:t>
            </a:fld>
            <a:endParaRPr lang="en-US"/>
          </a:p>
        </p:txBody>
      </p:sp>
    </p:spTree>
    <p:extLst>
      <p:ext uri="{BB962C8B-B14F-4D97-AF65-F5344CB8AC3E}">
        <p14:creationId xmlns:p14="http://schemas.microsoft.com/office/powerpoint/2010/main" val="6918947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Line 4"/>
          <p:cNvSpPr>
            <a:spLocks noChangeShapeType="1"/>
          </p:cNvSpPr>
          <p:nvPr userDrawn="1"/>
        </p:nvSpPr>
        <p:spPr bwMode="auto">
          <a:xfrm>
            <a:off x="533400" y="1447800"/>
            <a:ext cx="8077200" cy="0"/>
          </a:xfrm>
          <a:prstGeom prst="line">
            <a:avLst/>
          </a:prstGeom>
          <a:noFill/>
          <a:ln w="63500" cmpd="thickThin">
            <a:solidFill>
              <a:srgbClr val="FF0000"/>
            </a:solidFill>
            <a:round/>
            <a:headEnd/>
            <a:tailEnd/>
          </a:ln>
          <a:effectLst/>
        </p:spPr>
        <p:txBody>
          <a:bodyPr/>
          <a:lstStyle/>
          <a:p>
            <a:pPr>
              <a:defRPr/>
            </a:pPr>
            <a:endParaRPr lang="en-US"/>
          </a:p>
        </p:txBody>
      </p:sp>
      <p:sp>
        <p:nvSpPr>
          <p:cNvPr id="4" name="Text Box 6"/>
          <p:cNvSpPr txBox="1">
            <a:spLocks noChangeArrowheads="1"/>
          </p:cNvSpPr>
          <p:nvPr userDrawn="1"/>
        </p:nvSpPr>
        <p:spPr bwMode="auto">
          <a:xfrm>
            <a:off x="533400" y="990600"/>
            <a:ext cx="6172200" cy="307777"/>
          </a:xfrm>
          <a:prstGeom prst="rect">
            <a:avLst/>
          </a:prstGeom>
          <a:noFill/>
          <a:ln w="9525">
            <a:noFill/>
            <a:miter lim="800000"/>
            <a:headEnd/>
            <a:tailEnd/>
          </a:ln>
          <a:effectLst/>
        </p:spPr>
        <p:txBody>
          <a:bodyPr>
            <a:spAutoFit/>
          </a:bodyPr>
          <a:lstStyle/>
          <a:p>
            <a:pPr>
              <a:spcBef>
                <a:spcPct val="50000"/>
              </a:spcBef>
              <a:defRPr/>
            </a:pPr>
            <a:r>
              <a:rPr lang="en-US" sz="1400" b="1" dirty="0">
                <a:latin typeface="Georgia" pitchFamily="18" charset="0"/>
              </a:rPr>
              <a:t>Accreditation Council for Graduate Medical Education</a:t>
            </a:r>
          </a:p>
        </p:txBody>
      </p:sp>
      <p:pic>
        <p:nvPicPr>
          <p:cNvPr id="5" name="Picture 7" descr="ACGME"/>
          <p:cNvPicPr>
            <a:picLocks noChangeAspect="1" noChangeArrowheads="1"/>
          </p:cNvPicPr>
          <p:nvPr userDrawn="1"/>
        </p:nvPicPr>
        <p:blipFill>
          <a:blip r:embed="rId2" cstate="print">
            <a:clrChange>
              <a:clrFrom>
                <a:srgbClr val="FFFFFF"/>
              </a:clrFrom>
              <a:clrTo>
                <a:srgbClr val="FFFFFF">
                  <a:alpha val="0"/>
                </a:srgbClr>
              </a:clrTo>
            </a:clrChange>
            <a:lum bright="10000" contrast="-40000"/>
          </a:blip>
          <a:srcRect/>
          <a:stretch>
            <a:fillRect/>
          </a:stretch>
        </p:blipFill>
        <p:spPr bwMode="auto">
          <a:xfrm>
            <a:off x="7315200" y="5029200"/>
            <a:ext cx="1828800" cy="1828800"/>
          </a:xfrm>
          <a:prstGeom prst="rect">
            <a:avLst/>
          </a:prstGeom>
          <a:noFill/>
          <a:ln w="9525">
            <a:noFill/>
            <a:miter lim="800000"/>
            <a:headEnd/>
            <a:tailEnd/>
          </a:ln>
        </p:spPr>
      </p:pic>
      <p:sp>
        <p:nvSpPr>
          <p:cNvPr id="6" name="Text Box 8"/>
          <p:cNvSpPr txBox="1">
            <a:spLocks noChangeArrowheads="1"/>
          </p:cNvSpPr>
          <p:nvPr userDrawn="1"/>
        </p:nvSpPr>
        <p:spPr bwMode="auto">
          <a:xfrm>
            <a:off x="593725" y="4837113"/>
            <a:ext cx="4435475" cy="369332"/>
          </a:xfrm>
          <a:prstGeom prst="rect">
            <a:avLst/>
          </a:prstGeom>
          <a:noFill/>
          <a:ln w="9525">
            <a:noFill/>
            <a:miter lim="800000"/>
            <a:headEnd/>
            <a:tailEnd/>
          </a:ln>
          <a:effectLst/>
        </p:spPr>
        <p:txBody>
          <a:bodyPr>
            <a:spAutoFit/>
          </a:bodyPr>
          <a:lstStyle/>
          <a:p>
            <a:pPr>
              <a:defRPr/>
            </a:pPr>
            <a:endParaRPr lang="en-US"/>
          </a:p>
        </p:txBody>
      </p:sp>
      <p:sp>
        <p:nvSpPr>
          <p:cNvPr id="7" name="Text Box 9"/>
          <p:cNvSpPr txBox="1">
            <a:spLocks noChangeArrowheads="1"/>
          </p:cNvSpPr>
          <p:nvPr userDrawn="1"/>
        </p:nvSpPr>
        <p:spPr bwMode="auto">
          <a:xfrm>
            <a:off x="593725" y="4191000"/>
            <a:ext cx="5654675" cy="369332"/>
          </a:xfrm>
          <a:prstGeom prst="rect">
            <a:avLst/>
          </a:prstGeom>
          <a:noFill/>
          <a:ln w="9525">
            <a:noFill/>
            <a:miter lim="800000"/>
            <a:headEnd/>
            <a:tailEnd/>
          </a:ln>
          <a:effectLst/>
        </p:spPr>
        <p:txBody>
          <a:bodyPr>
            <a:spAutoFit/>
          </a:bodyPr>
          <a:lstStyle/>
          <a:p>
            <a:pPr>
              <a:defRPr/>
            </a:pPr>
            <a:endParaRPr lang="en-US"/>
          </a:p>
        </p:txBody>
      </p:sp>
      <p:sp>
        <p:nvSpPr>
          <p:cNvPr id="19461" name="Rectangle 5"/>
          <p:cNvSpPr>
            <a:spLocks noGrp="1" noChangeArrowheads="1"/>
          </p:cNvSpPr>
          <p:nvPr>
            <p:ph type="ctrTitle" sz="quarter"/>
          </p:nvPr>
        </p:nvSpPr>
        <p:spPr>
          <a:xfrm>
            <a:off x="609600" y="1752600"/>
            <a:ext cx="7772400" cy="1470025"/>
          </a:xfrm>
        </p:spPr>
        <p:txBody>
          <a:bodyPr/>
          <a:lstStyle>
            <a:lvl1pPr>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49" y="1"/>
            <a:ext cx="2076451" cy="6126163"/>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1" y="1"/>
            <a:ext cx="6076951" cy="6126163"/>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342900" indent="-342900">
              <a:buClr>
                <a:srgbClr val="FF0000"/>
              </a:buClr>
              <a:buFont typeface="Wingdings" panose="05000000000000000000" pitchFamily="2" charset="2"/>
              <a:buChar char="§"/>
              <a:defRPr>
                <a:latin typeface="Arial" panose="020B0604020202020204" pitchFamily="34" charset="0"/>
                <a:cs typeface="Arial" panose="020B0604020202020204" pitchFamily="34" charset="0"/>
              </a:defRPr>
            </a:lvl1pPr>
            <a:lvl2pPr marL="742950" indent="-285750">
              <a:buClr>
                <a:srgbClr val="FF0000"/>
              </a:buClr>
              <a:buFont typeface="Wingdings" panose="05000000000000000000" pitchFamily="2" charset="2"/>
              <a:buChar char="§"/>
              <a:defRPr>
                <a:latin typeface="Arial" panose="020B0604020202020204" pitchFamily="34" charset="0"/>
                <a:cs typeface="Arial" panose="020B0604020202020204" pitchFamily="34" charset="0"/>
              </a:defRPr>
            </a:lvl2pPr>
            <a:lvl3pPr marL="1143000" indent="-228600">
              <a:buClr>
                <a:srgbClr val="FF0000"/>
              </a:buClr>
              <a:buFont typeface="Wingdings" panose="05000000000000000000" pitchFamily="2" charset="2"/>
              <a:buChar char="§"/>
              <a:defRPr>
                <a:latin typeface="Arial" panose="020B0604020202020204" pitchFamily="34" charset="0"/>
                <a:cs typeface="Arial" panose="020B0604020202020204" pitchFamily="34" charset="0"/>
              </a:defRPr>
            </a:lvl3pPr>
            <a:lvl4pPr marL="1600200" indent="-228600">
              <a:buClr>
                <a:srgbClr val="FF0000"/>
              </a:buClr>
              <a:buFont typeface="Wingdings" panose="05000000000000000000" pitchFamily="2" charset="2"/>
              <a:buChar char="§"/>
              <a:defRPr>
                <a:latin typeface="Arial" panose="020B0604020202020204" pitchFamily="34" charset="0"/>
                <a:cs typeface="Arial" panose="020B0604020202020204" pitchFamily="34" charset="0"/>
              </a:defRPr>
            </a:lvl4pPr>
            <a:lvl5pPr marL="2057400" indent="-228600">
              <a:buClr>
                <a:srgbClr val="FF0000"/>
              </a:buClr>
              <a:buFont typeface="Wingdings" panose="05000000000000000000" pitchFamily="2" charset="2"/>
              <a:buChar cha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0" cap="all">
                <a:latin typeface="+mn-l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800">
                <a:latin typeface="Arial" panose="020B0604020202020204" pitchFamily="34" charset="0"/>
                <a:cs typeface="Arial" panose="020B060402020202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800" b="0"/>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B2B2B2"/>
            </a:gs>
            <a:gs pos="50000">
              <a:schemeClr val="bg1"/>
            </a:gs>
            <a:gs pos="100000">
              <a:srgbClr val="B2B2B2"/>
            </a:gs>
          </a:gsLst>
          <a:lin ang="2700000" scaled="1"/>
        </a:gradFill>
        <a:effectLst/>
      </p:bgPr>
    </p:bg>
    <p:spTree>
      <p:nvGrpSpPr>
        <p:cNvPr id="1" name=""/>
        <p:cNvGrpSpPr/>
        <p:nvPr/>
      </p:nvGrpSpPr>
      <p:grpSpPr>
        <a:xfrm>
          <a:off x="0" y="0"/>
          <a:ext cx="0" cy="0"/>
          <a:chOff x="0" y="0"/>
          <a:chExt cx="0" cy="0"/>
        </a:xfrm>
      </p:grpSpPr>
      <p:sp>
        <p:nvSpPr>
          <p:cNvPr id="1040" name="Line 16"/>
          <p:cNvSpPr>
            <a:spLocks noChangeShapeType="1"/>
          </p:cNvSpPr>
          <p:nvPr userDrawn="1"/>
        </p:nvSpPr>
        <p:spPr bwMode="auto">
          <a:xfrm>
            <a:off x="533400" y="1447800"/>
            <a:ext cx="8077200" cy="0"/>
          </a:xfrm>
          <a:prstGeom prst="line">
            <a:avLst/>
          </a:prstGeom>
          <a:noFill/>
          <a:ln w="63500" cmpd="thickThin">
            <a:solidFill>
              <a:srgbClr val="FF0000"/>
            </a:solidFill>
            <a:round/>
            <a:headEnd/>
            <a:tailEnd/>
          </a:ln>
          <a:effectLst/>
        </p:spPr>
        <p:txBody>
          <a:bodyPr/>
          <a:lstStyle/>
          <a:p>
            <a:pPr>
              <a:defRPr/>
            </a:pPr>
            <a:endParaRPr lang="en-US"/>
          </a:p>
        </p:txBody>
      </p:sp>
      <p:sp>
        <p:nvSpPr>
          <p:cNvPr id="1028" name="Rectangle 17"/>
          <p:cNvSpPr>
            <a:spLocks noGrp="1" noChangeArrowheads="1"/>
          </p:cNvSpPr>
          <p:nvPr>
            <p:ph type="title"/>
          </p:nvPr>
        </p:nvSpPr>
        <p:spPr bwMode="auto">
          <a:xfrm>
            <a:off x="533400" y="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9" name="Rectangle 18"/>
          <p:cNvSpPr>
            <a:spLocks noGrp="1" noChangeArrowheads="1"/>
          </p:cNvSpPr>
          <p:nvPr>
            <p:ph type="body" idx="1"/>
          </p:nvPr>
        </p:nvSpPr>
        <p:spPr bwMode="auto">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7" name="TextBox 6"/>
          <p:cNvSpPr txBox="1"/>
          <p:nvPr userDrawn="1"/>
        </p:nvSpPr>
        <p:spPr>
          <a:xfrm>
            <a:off x="152400" y="6502400"/>
            <a:ext cx="2685351" cy="246221"/>
          </a:xfrm>
          <a:prstGeom prst="rect">
            <a:avLst/>
          </a:prstGeom>
          <a:noFill/>
        </p:spPr>
        <p:txBody>
          <a:bodyPr wrap="none" rtlCol="0">
            <a:spAutoFit/>
          </a:bodyPr>
          <a:lstStyle/>
          <a:p>
            <a:r>
              <a:rPr lang="en-US" sz="1000" dirty="0" smtClean="0"/>
              <a:t>Information current as of December 2, 2013</a:t>
            </a:r>
            <a:endParaRPr lang="en-US" sz="1000" dirty="0"/>
          </a:p>
        </p:txBody>
      </p:sp>
      <p:sp>
        <p:nvSpPr>
          <p:cNvPr id="8" name="TextBox 7"/>
          <p:cNvSpPr txBox="1">
            <a:spLocks noChangeArrowheads="1"/>
          </p:cNvSpPr>
          <p:nvPr userDrawn="1"/>
        </p:nvSpPr>
        <p:spPr bwMode="auto">
          <a:xfrm>
            <a:off x="4622800" y="6477000"/>
            <a:ext cx="4343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r>
              <a:rPr lang="en-US" sz="1000" dirty="0" smtClean="0"/>
              <a:t>©2013 Accreditation Council for Graduate Medical Education (ACGME)</a:t>
            </a:r>
          </a:p>
        </p:txBody>
      </p:sp>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ftr="0" dt="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rgbClr val="FF0000"/>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Char char="•"/>
        <a:defRPr sz="2800">
          <a:solidFill>
            <a:schemeClr val="tx1"/>
          </a:solidFill>
          <a:latin typeface="+mn-lt"/>
        </a:defRPr>
      </a:lvl2pPr>
      <a:lvl3pPr marL="1143000" indent="-228600" algn="l" rtl="0" eaLnBrk="0" fontAlgn="base" hangingPunct="0">
        <a:spcBef>
          <a:spcPct val="20000"/>
        </a:spcBef>
        <a:spcAft>
          <a:spcPct val="0"/>
        </a:spcAft>
        <a:buClr>
          <a:srgbClr val="99CCFF"/>
        </a:buClr>
        <a:buChar char="•"/>
        <a:defRPr sz="2800">
          <a:solidFill>
            <a:schemeClr val="tx1"/>
          </a:solidFill>
          <a:latin typeface="+mn-lt"/>
        </a:defRPr>
      </a:lvl3pPr>
      <a:lvl4pPr marL="1600200" indent="-228600" algn="l" rtl="0" eaLnBrk="0" fontAlgn="base" hangingPunct="0">
        <a:spcBef>
          <a:spcPct val="20000"/>
        </a:spcBef>
        <a:spcAft>
          <a:spcPct val="0"/>
        </a:spcAft>
        <a:buChar char="–"/>
        <a:defRPr sz="2800">
          <a:solidFill>
            <a:schemeClr val="tx1"/>
          </a:solidFill>
          <a:latin typeface="+mn-lt"/>
        </a:defRPr>
      </a:lvl4pPr>
      <a:lvl5pPr marL="2057400" indent="-228600" algn="l" rtl="0" eaLnBrk="0" fontAlgn="base" hangingPunct="0">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381000" y="2514600"/>
            <a:ext cx="8534400" cy="2181225"/>
          </a:xfrm>
        </p:spPr>
        <p:txBody>
          <a:bodyPr>
            <a:normAutofit/>
          </a:bodyPr>
          <a:lstStyle/>
          <a:p>
            <a:r>
              <a:rPr lang="en-US" sz="4400" dirty="0" smtClean="0">
                <a:latin typeface="Arial" charset="0"/>
              </a:rPr>
              <a:t>Milestones</a:t>
            </a:r>
            <a:br>
              <a:rPr lang="en-US" sz="4400" dirty="0" smtClean="0">
                <a:latin typeface="Arial" charset="0"/>
              </a:rPr>
            </a:br>
            <a:endParaRPr lang="en-US" dirty="0">
              <a:latin typeface="Arial" charset="0"/>
            </a:endParaRPr>
          </a:p>
        </p:txBody>
      </p:sp>
    </p:spTree>
    <p:extLst>
      <p:ext uri="{BB962C8B-B14F-4D97-AF65-F5344CB8AC3E}">
        <p14:creationId xmlns:p14="http://schemas.microsoft.com/office/powerpoint/2010/main" val="26123506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normAutofit fontScale="90000"/>
          </a:bodyPr>
          <a:lstStyle/>
          <a:p>
            <a:r>
              <a:rPr lang="en-US" dirty="0" smtClean="0">
                <a:latin typeface="+mj-lt"/>
              </a:rPr>
              <a:t>Sample Milestone</a:t>
            </a:r>
            <a:br>
              <a:rPr lang="en-US" dirty="0" smtClean="0">
                <a:latin typeface="+mj-lt"/>
              </a:rPr>
            </a:br>
            <a:endParaRPr lang="en-US" dirty="0">
              <a:latin typeface="+mj-lt"/>
            </a:endParaRPr>
          </a:p>
        </p:txBody>
      </p:sp>
      <p:pic>
        <p:nvPicPr>
          <p:cNvPr id="5" name="Content Placeholder 4"/>
          <p:cNvPicPr>
            <a:picLocks noGrp="1" noChangeAspect="1"/>
          </p:cNvPicPr>
          <p:nvPr>
            <p:ph idx="1"/>
          </p:nvPr>
        </p:nvPicPr>
        <p:blipFill rotWithShape="1">
          <a:blip r:embed="rId3">
            <a:extLst>
              <a:ext uri="{28A0092B-C50C-407E-A947-70E740481C1C}">
                <a14:useLocalDpi xmlns:a14="http://schemas.microsoft.com/office/drawing/2010/main" val="0"/>
              </a:ext>
            </a:extLst>
          </a:blip>
          <a:srcRect t="6410" b="9327"/>
          <a:stretch/>
        </p:blipFill>
        <p:spPr>
          <a:xfrm>
            <a:off x="533400" y="1512711"/>
            <a:ext cx="7848600" cy="4972756"/>
          </a:xfrm>
        </p:spPr>
      </p:pic>
      <p:sp>
        <p:nvSpPr>
          <p:cNvPr id="3" name="TextBox 2"/>
          <p:cNvSpPr txBox="1"/>
          <p:nvPr/>
        </p:nvSpPr>
        <p:spPr>
          <a:xfrm>
            <a:off x="1600200" y="838200"/>
            <a:ext cx="6705600" cy="400110"/>
          </a:xfrm>
          <a:prstGeom prst="rect">
            <a:avLst/>
          </a:prstGeom>
          <a:noFill/>
        </p:spPr>
        <p:txBody>
          <a:bodyPr wrap="square" rtlCol="0">
            <a:spAutoFit/>
          </a:bodyPr>
          <a:lstStyle/>
          <a:p>
            <a:r>
              <a:rPr lang="en-US" sz="2000" dirty="0" smtClean="0">
                <a:latin typeface="+mj-lt"/>
              </a:rPr>
              <a:t>SBP 1: Functions in the current reimbursement system</a:t>
            </a:r>
            <a:endParaRPr lang="en-US" sz="2000" dirty="0">
              <a:latin typeface="+mj-lt"/>
            </a:endParaRPr>
          </a:p>
        </p:txBody>
      </p:sp>
    </p:spTree>
    <p:extLst>
      <p:ext uri="{BB962C8B-B14F-4D97-AF65-F5344CB8AC3E}">
        <p14:creationId xmlns:p14="http://schemas.microsoft.com/office/powerpoint/2010/main" val="1004332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j-lt"/>
              </a:rPr>
              <a:t>Milestone Template</a:t>
            </a:r>
            <a:endParaRPr lang="en-US" dirty="0">
              <a:latin typeface="+mj-lt"/>
            </a:endParaRPr>
          </a:p>
        </p:txBody>
      </p:sp>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4759" y="1524000"/>
            <a:ext cx="9075374" cy="4953000"/>
          </a:xfrm>
        </p:spPr>
      </p:pic>
      <p:sp>
        <p:nvSpPr>
          <p:cNvPr id="3" name="TextBox 2"/>
          <p:cNvSpPr txBox="1"/>
          <p:nvPr/>
        </p:nvSpPr>
        <p:spPr>
          <a:xfrm>
            <a:off x="2057400" y="875534"/>
            <a:ext cx="6248400" cy="400110"/>
          </a:xfrm>
          <a:prstGeom prst="rect">
            <a:avLst/>
          </a:prstGeom>
          <a:noFill/>
        </p:spPr>
        <p:txBody>
          <a:bodyPr wrap="square" rtlCol="0">
            <a:spAutoFit/>
          </a:bodyPr>
          <a:lstStyle/>
          <a:p>
            <a:r>
              <a:rPr lang="en-US" sz="2000" dirty="0">
                <a:latin typeface="+mj-lt"/>
              </a:rPr>
              <a:t>Competency and Sub-competency described</a:t>
            </a:r>
          </a:p>
        </p:txBody>
      </p:sp>
    </p:spTree>
    <p:extLst>
      <p:ext uri="{BB962C8B-B14F-4D97-AF65-F5344CB8AC3E}">
        <p14:creationId xmlns:p14="http://schemas.microsoft.com/office/powerpoint/2010/main" val="430006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922" y="-163201"/>
            <a:ext cx="9061315" cy="7001925"/>
          </a:xfrm>
          <a:prstGeom prst="rect">
            <a:avLst/>
          </a:prstGeom>
        </p:spPr>
      </p:pic>
    </p:spTree>
    <p:extLst>
      <p:ext uri="{BB962C8B-B14F-4D97-AF65-F5344CB8AC3E}">
        <p14:creationId xmlns:p14="http://schemas.microsoft.com/office/powerpoint/2010/main" val="30912150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105" name="Group 49"/>
          <p:cNvGraphicFramePr>
            <a:graphicFrameLocks noGrp="1"/>
          </p:cNvGraphicFramePr>
          <p:nvPr>
            <p:extLst>
              <p:ext uri="{D42A27DB-BD31-4B8C-83A1-F6EECF244321}">
                <p14:modId xmlns:p14="http://schemas.microsoft.com/office/powerpoint/2010/main" val="1647426963"/>
              </p:ext>
            </p:extLst>
          </p:nvPr>
        </p:nvGraphicFramePr>
        <p:xfrm>
          <a:off x="533399" y="1219200"/>
          <a:ext cx="8382001" cy="4663458"/>
        </p:xfrm>
        <a:graphic>
          <a:graphicData uri="http://schemas.openxmlformats.org/drawingml/2006/table">
            <a:tbl>
              <a:tblPr/>
              <a:tblGrid>
                <a:gridCol w="1295401"/>
                <a:gridCol w="1295400"/>
                <a:gridCol w="1524000"/>
                <a:gridCol w="1524000"/>
                <a:gridCol w="1447800"/>
                <a:gridCol w="1295400"/>
              </a:tblGrid>
              <a:tr h="46482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0" algn="l"/>
                        </a:tabLst>
                      </a:pPr>
                      <a:endParaRPr kumimoji="0" lang="en-US" sz="1200" b="1" i="0" u="none" strike="noStrike" cap="none" normalizeH="0" baseline="0" dirty="0" smtClean="0">
                        <a:ln>
                          <a:noFill/>
                        </a:ln>
                        <a:solidFill>
                          <a:schemeClr val="tx1"/>
                        </a:solidFill>
                        <a:effectLst/>
                        <a:latin typeface="+mn-lt"/>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0" algn="l"/>
                        </a:tabLst>
                      </a:pPr>
                      <a:endParaRPr kumimoji="0" lang="en-US" sz="1200" b="1" i="0" u="none" strike="noStrike" cap="none" normalizeH="0" baseline="0" dirty="0" smtClean="0">
                        <a:ln>
                          <a:noFill/>
                        </a:ln>
                        <a:solidFill>
                          <a:schemeClr val="tx1"/>
                        </a:solidFill>
                        <a:effectLst/>
                        <a:latin typeface="+mn-lt"/>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0" algn="l"/>
                        </a:tabLst>
                      </a:pPr>
                      <a:r>
                        <a:rPr kumimoji="0" lang="en-US" sz="1100" b="1" i="0" u="none" strike="noStrike" cap="none" normalizeH="0" baseline="0" dirty="0" smtClean="0">
                          <a:ln>
                            <a:noFill/>
                          </a:ln>
                          <a:solidFill>
                            <a:schemeClr val="tx1"/>
                          </a:solidFill>
                          <a:effectLst/>
                          <a:latin typeface="+mn-lt"/>
                          <a:ea typeface="Calibri" pitchFamily="34" charset="0"/>
                          <a:cs typeface="Times New Roman" pitchFamily="18" charset="0"/>
                        </a:rPr>
                        <a:t>Communication  with other physicians: formal reporting</a:t>
                      </a:r>
                      <a:endParaRPr kumimoji="0" lang="en-US" sz="1100" b="0" i="0" u="none" strike="noStrike" cap="none" normalizeH="0" baseline="0" dirty="0" smtClean="0">
                        <a:ln>
                          <a:noFill/>
                        </a:ln>
                        <a:solidFill>
                          <a:schemeClr val="tx1"/>
                        </a:solidFill>
                        <a:effectLst/>
                        <a:latin typeface="+mn-lt"/>
                        <a:ea typeface="Calibri" pitchFamily="34" charset="0"/>
                        <a:cs typeface="Times New Roman" pitchFamily="18"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0" algn="l"/>
                        </a:tabLst>
                      </a:pPr>
                      <a:r>
                        <a:rPr kumimoji="0" lang="en-US" sz="1400" b="1" i="0" u="none" strike="noStrike" cap="none" normalizeH="0" baseline="0" dirty="0" smtClean="0">
                          <a:ln>
                            <a:noFill/>
                          </a:ln>
                          <a:solidFill>
                            <a:schemeClr val="tx1"/>
                          </a:solidFill>
                          <a:effectLst/>
                          <a:latin typeface="+mn-lt"/>
                          <a:ea typeface="Calibri" pitchFamily="34" charset="0"/>
                          <a:cs typeface="Times New Roman" pitchFamily="18" charset="0"/>
                        </a:rPr>
                        <a:t>PGY 1</a:t>
                      </a:r>
                    </a:p>
                    <a:p>
                      <a:pPr marL="0" marR="0" lvl="0" indent="0" algn="l" defTabSz="914400" rtl="0" eaLnBrk="1" fontAlgn="base" latinLnBrk="0" hangingPunct="1">
                        <a:lnSpc>
                          <a:spcPct val="100000"/>
                        </a:lnSpc>
                        <a:spcBef>
                          <a:spcPct val="0"/>
                        </a:spcBef>
                        <a:spcAft>
                          <a:spcPct val="0"/>
                        </a:spcAft>
                        <a:buClrTx/>
                        <a:buSzTx/>
                        <a:buFontTx/>
                        <a:buNone/>
                        <a:tabLst>
                          <a:tab pos="0" algn="l"/>
                        </a:tabLst>
                      </a:pPr>
                      <a:endParaRPr kumimoji="0" lang="en-US" sz="1400" b="1" i="0" u="none" strike="noStrike" cap="none" normalizeH="0" baseline="0" dirty="0" smtClean="0">
                        <a:ln>
                          <a:noFill/>
                        </a:ln>
                        <a:solidFill>
                          <a:schemeClr val="tx1"/>
                        </a:solidFill>
                        <a:effectLst/>
                        <a:latin typeface="+mn-lt"/>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0" algn="l"/>
                        </a:tabLst>
                      </a:pPr>
                      <a:r>
                        <a:rPr kumimoji="0" lang="en-US" sz="1400" b="1" i="0" u="none" strike="noStrike" cap="none" normalizeH="0" baseline="0" dirty="0" smtClean="0">
                          <a:ln>
                            <a:noFill/>
                          </a:ln>
                          <a:solidFill>
                            <a:schemeClr val="tx1"/>
                          </a:solidFill>
                          <a:effectLst/>
                          <a:latin typeface="+mn-lt"/>
                          <a:ea typeface="Calibri" pitchFamily="34" charset="0"/>
                          <a:cs typeface="Times New Roman" pitchFamily="18" charset="0"/>
                        </a:rPr>
                        <a:t>Describes</a:t>
                      </a:r>
                      <a:r>
                        <a:rPr kumimoji="0" lang="en-US" sz="1200" b="0" i="0" u="none" strike="noStrike" cap="none" normalizeH="0" baseline="0" dirty="0" smtClean="0">
                          <a:ln>
                            <a:noFill/>
                          </a:ln>
                          <a:solidFill>
                            <a:schemeClr val="tx1"/>
                          </a:solidFill>
                          <a:effectLst/>
                          <a:latin typeface="+mn-lt"/>
                          <a:ea typeface="Calibri" pitchFamily="34" charset="0"/>
                          <a:cs typeface="Times New Roman" pitchFamily="18" charset="0"/>
                        </a:rPr>
                        <a:t> the important components of written communications between physicians and is aware of the contribution of poor written communication to medical error. </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ea typeface="Calibri" pitchFamily="34" charset="0"/>
                          <a:cs typeface="Times New Roman" pitchFamily="18" charset="0"/>
                        </a:rPr>
                        <a:t>PGY 2-3</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ea typeface="Calibri" pitchFamily="34" charset="0"/>
                          <a:cs typeface="Times New Roman" pitchFamily="18" charset="0"/>
                        </a:rPr>
                        <a:t>Is </a:t>
                      </a:r>
                      <a:r>
                        <a:rPr kumimoji="0" lang="en-US" sz="1200" b="1" i="0" u="none" strike="noStrike" cap="none" normalizeH="0" baseline="0" dirty="0" smtClean="0">
                          <a:ln>
                            <a:noFill/>
                          </a:ln>
                          <a:solidFill>
                            <a:schemeClr val="tx1"/>
                          </a:solidFill>
                          <a:effectLst/>
                          <a:latin typeface="+mn-lt"/>
                          <a:ea typeface="Calibri" pitchFamily="34" charset="0"/>
                          <a:cs typeface="Times New Roman" pitchFamily="18" charset="0"/>
                        </a:rPr>
                        <a:t>proficient in speech recognition</a:t>
                      </a:r>
                      <a:r>
                        <a:rPr kumimoji="0" lang="en-US" sz="1200" b="0" i="0" u="none" strike="noStrike" cap="none" normalizeH="0" baseline="0" dirty="0" smtClean="0">
                          <a:ln>
                            <a:noFill/>
                          </a:ln>
                          <a:solidFill>
                            <a:schemeClr val="tx1"/>
                          </a:solidFill>
                          <a:effectLst/>
                          <a:latin typeface="+mn-lt"/>
                          <a:ea typeface="Calibri" pitchFamily="34" charset="0"/>
                          <a:cs typeface="Times New Roman" pitchFamily="18" charset="0"/>
                        </a:rPr>
                        <a:t> and self-editing and adheres to institutional/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ea typeface="Calibri" pitchFamily="34" charset="0"/>
                          <a:cs typeface="Times New Roman" pitchFamily="18" charset="0"/>
                        </a:rPr>
                        <a:t>national policies for reporting in radiology. Radiology reports accurately describe findings in </a:t>
                      </a:r>
                      <a:r>
                        <a:rPr kumimoji="0" lang="en-US" sz="1200" b="1" i="0" u="none" strike="noStrike" cap="none" normalizeH="0" baseline="0" dirty="0" smtClean="0">
                          <a:ln>
                            <a:noFill/>
                          </a:ln>
                          <a:solidFill>
                            <a:schemeClr val="tx1"/>
                          </a:solidFill>
                          <a:effectLst/>
                          <a:latin typeface="+mn-lt"/>
                          <a:ea typeface="Calibri" pitchFamily="34" charset="0"/>
                          <a:cs typeface="Times New Roman" pitchFamily="18" charset="0"/>
                        </a:rPr>
                        <a:t>simple and emergent cases.</a:t>
                      </a:r>
                      <a:r>
                        <a:rPr kumimoji="0" lang="en-US" sz="1200" b="0" i="0" u="none" strike="noStrike" cap="none" normalizeH="0" baseline="0" dirty="0" smtClean="0">
                          <a:ln>
                            <a:noFill/>
                          </a:ln>
                          <a:solidFill>
                            <a:schemeClr val="tx1"/>
                          </a:solidFill>
                          <a:effectLst/>
                          <a:latin typeface="+mn-lt"/>
                          <a:ea typeface="Calibri" pitchFamily="34" charset="0"/>
                          <a:cs typeface="Times New Roman" pitchFamily="18" charset="0"/>
                        </a:rPr>
                        <a:t> Impression is clear and concise.  Reports accurately identify urgent and unexpected findings.  </a:t>
                      </a:r>
                      <a:r>
                        <a:rPr kumimoji="0" lang="en-US" sz="1200" b="1" i="0" u="none" strike="noStrike" cap="none" normalizeH="0" baseline="0" dirty="0" smtClean="0">
                          <a:ln>
                            <a:noFill/>
                          </a:ln>
                          <a:solidFill>
                            <a:schemeClr val="tx1"/>
                          </a:solidFill>
                          <a:effectLst/>
                          <a:latin typeface="+mn-lt"/>
                          <a:ea typeface="Calibri" pitchFamily="34" charset="0"/>
                          <a:cs typeface="Times New Roman" pitchFamily="18" charset="0"/>
                        </a:rPr>
                        <a:t>Few corrections</a:t>
                      </a:r>
                      <a:r>
                        <a:rPr kumimoji="0" lang="en-US" sz="1200" b="0" i="0" u="none" strike="noStrike" cap="none" normalizeH="0" baseline="0" dirty="0" smtClean="0">
                          <a:ln>
                            <a:noFill/>
                          </a:ln>
                          <a:solidFill>
                            <a:schemeClr val="tx1"/>
                          </a:solidFill>
                          <a:effectLst/>
                          <a:latin typeface="+mn-lt"/>
                          <a:ea typeface="Calibri" pitchFamily="34" charset="0"/>
                          <a:cs typeface="Times New Roman" pitchFamily="18" charset="0"/>
                        </a:rPr>
                        <a:t> required by attending radiologist</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0" algn="l"/>
                        </a:tabLst>
                      </a:pPr>
                      <a:r>
                        <a:rPr kumimoji="0" lang="en-US" sz="1200" b="0" i="0" u="none" strike="noStrike" cap="none" normalizeH="0" baseline="0" dirty="0" smtClean="0">
                          <a:ln>
                            <a:noFill/>
                          </a:ln>
                          <a:solidFill>
                            <a:schemeClr val="tx1"/>
                          </a:solidFill>
                          <a:effectLst/>
                          <a:latin typeface="+mn-lt"/>
                          <a:ea typeface="Calibri" pitchFamily="34" charset="0"/>
                          <a:cs typeface="Times New Roman" pitchFamily="18" charset="0"/>
                        </a:rPr>
                        <a:t> PGY 3-4</a:t>
                      </a:r>
                    </a:p>
                    <a:p>
                      <a:pPr marL="0" marR="0" lvl="0" indent="0" algn="l" defTabSz="914400" rtl="0" eaLnBrk="1" fontAlgn="base" latinLnBrk="0" hangingPunct="1">
                        <a:lnSpc>
                          <a:spcPct val="100000"/>
                        </a:lnSpc>
                        <a:spcBef>
                          <a:spcPct val="0"/>
                        </a:spcBef>
                        <a:spcAft>
                          <a:spcPct val="0"/>
                        </a:spcAft>
                        <a:buClrTx/>
                        <a:buSzTx/>
                        <a:buFontTx/>
                        <a:buNone/>
                        <a:tabLst>
                          <a:tab pos="0" algn="l"/>
                        </a:tabLst>
                      </a:pPr>
                      <a:endParaRPr kumimoji="0" lang="en-US" sz="1200" b="0" i="0" u="none" strike="noStrike" cap="none" normalizeH="0" baseline="0" dirty="0" smtClean="0">
                        <a:ln>
                          <a:noFill/>
                        </a:ln>
                        <a:solidFill>
                          <a:schemeClr val="tx1"/>
                        </a:solidFill>
                        <a:effectLst/>
                        <a:latin typeface="+mn-lt"/>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0" algn="l"/>
                        </a:tabLst>
                      </a:pPr>
                      <a:r>
                        <a:rPr kumimoji="0" lang="en-US" sz="1200" b="0" i="0" u="none" strike="noStrike" cap="none" normalizeH="0" baseline="0" dirty="0" smtClean="0">
                          <a:ln>
                            <a:noFill/>
                          </a:ln>
                          <a:solidFill>
                            <a:schemeClr val="tx1"/>
                          </a:solidFill>
                          <a:effectLst/>
                          <a:latin typeface="+mn-lt"/>
                          <a:ea typeface="Calibri" pitchFamily="34" charset="0"/>
                          <a:cs typeface="Times New Roman" pitchFamily="18" charset="0"/>
                        </a:rPr>
                        <a:t>Accurately and efficiently dictates reports </a:t>
                      </a:r>
                      <a:r>
                        <a:rPr kumimoji="0" lang="en-US" sz="1200" b="1" i="0" u="none" strike="noStrike" cap="none" normalizeH="0" baseline="0" dirty="0" smtClean="0">
                          <a:ln>
                            <a:noFill/>
                          </a:ln>
                          <a:solidFill>
                            <a:schemeClr val="tx1"/>
                          </a:solidFill>
                          <a:effectLst/>
                          <a:latin typeface="+mn-lt"/>
                          <a:ea typeface="Calibri" pitchFamily="34" charset="0"/>
                          <a:cs typeface="Times New Roman" pitchFamily="18" charset="0"/>
                        </a:rPr>
                        <a:t>even in complex cases</a:t>
                      </a:r>
                      <a:r>
                        <a:rPr kumimoji="0" lang="en-US" sz="1100" b="1" i="0" u="none" strike="noStrike" cap="none" normalizeH="0" baseline="0" dirty="0" smtClean="0">
                          <a:ln>
                            <a:noFill/>
                          </a:ln>
                          <a:solidFill>
                            <a:schemeClr val="tx1"/>
                          </a:solidFill>
                          <a:effectLst/>
                          <a:latin typeface="+mn-lt"/>
                          <a:ea typeface="Calibri" pitchFamily="34" charset="0"/>
                          <a:cs typeface="Times New Roman" pitchFamily="18" charset="0"/>
                        </a:rPr>
                        <a:t> </a:t>
                      </a:r>
                      <a:r>
                        <a:rPr kumimoji="0" lang="en-US" sz="1200" b="0" i="0" u="none" strike="noStrike" cap="none" normalizeH="0" baseline="0" dirty="0" smtClean="0">
                          <a:ln>
                            <a:noFill/>
                          </a:ln>
                          <a:solidFill>
                            <a:schemeClr val="tx1"/>
                          </a:solidFill>
                          <a:effectLst/>
                          <a:latin typeface="+mn-lt"/>
                          <a:ea typeface="Calibri" pitchFamily="34" charset="0"/>
                          <a:cs typeface="Times New Roman" pitchFamily="18" charset="0"/>
                        </a:rPr>
                        <a:t>and demonstrates a turnaround time in-line with peers;   reports for complex cases </a:t>
                      </a:r>
                      <a:r>
                        <a:rPr kumimoji="0" lang="en-US" sz="1200" b="1" i="0" u="none" strike="noStrike" cap="none" normalizeH="0" baseline="0" dirty="0" smtClean="0">
                          <a:ln>
                            <a:noFill/>
                          </a:ln>
                          <a:solidFill>
                            <a:schemeClr val="tx1"/>
                          </a:solidFill>
                          <a:effectLst/>
                          <a:latin typeface="+mn-lt"/>
                          <a:ea typeface="Calibri" pitchFamily="34" charset="0"/>
                          <a:cs typeface="Times New Roman" pitchFamily="18" charset="0"/>
                        </a:rPr>
                        <a:t>accurately convey findings</a:t>
                      </a:r>
                      <a:r>
                        <a:rPr kumimoji="0" lang="en-US" sz="1200" b="0" i="0" u="none" strike="noStrike" cap="none" normalizeH="0" baseline="0" dirty="0" smtClean="0">
                          <a:ln>
                            <a:noFill/>
                          </a:ln>
                          <a:solidFill>
                            <a:schemeClr val="tx1"/>
                          </a:solidFill>
                          <a:effectLst/>
                          <a:latin typeface="+mn-lt"/>
                          <a:ea typeface="Calibri" pitchFamily="34" charset="0"/>
                          <a:cs typeface="Times New Roman" pitchFamily="18" charset="0"/>
                        </a:rPr>
                        <a:t> and impression as discussed with attending radiologist. </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0" algn="l"/>
                        </a:tabLst>
                      </a:pPr>
                      <a:r>
                        <a:rPr kumimoji="0" lang="en-US" sz="1200" b="0" i="0" u="none" strike="noStrike" cap="none" normalizeH="0" baseline="0" dirty="0" smtClean="0">
                          <a:ln>
                            <a:noFill/>
                          </a:ln>
                          <a:solidFill>
                            <a:schemeClr val="tx1"/>
                          </a:solidFill>
                          <a:effectLst/>
                          <a:latin typeface="+mn-lt"/>
                          <a:ea typeface="Calibri" pitchFamily="34" charset="0"/>
                          <a:cs typeface="Times New Roman" pitchFamily="18" charset="0"/>
                        </a:rPr>
                        <a:t>Grad resident</a:t>
                      </a:r>
                    </a:p>
                    <a:p>
                      <a:pPr marL="0" marR="0" lvl="0" indent="0" algn="l" defTabSz="914400" rtl="0" eaLnBrk="1" fontAlgn="base" latinLnBrk="0" hangingPunct="1">
                        <a:lnSpc>
                          <a:spcPct val="100000"/>
                        </a:lnSpc>
                        <a:spcBef>
                          <a:spcPct val="0"/>
                        </a:spcBef>
                        <a:spcAft>
                          <a:spcPct val="0"/>
                        </a:spcAft>
                        <a:buClrTx/>
                        <a:buSzTx/>
                        <a:buFontTx/>
                        <a:buNone/>
                        <a:tabLst>
                          <a:tab pos="0" algn="l"/>
                        </a:tabLst>
                      </a:pPr>
                      <a:endParaRPr kumimoji="0" lang="en-US" sz="1200" b="0" i="0" u="none" strike="noStrike" cap="none" normalizeH="0" baseline="0" dirty="0" smtClean="0">
                        <a:ln>
                          <a:noFill/>
                        </a:ln>
                        <a:solidFill>
                          <a:schemeClr val="tx1"/>
                        </a:solidFill>
                        <a:effectLst/>
                        <a:latin typeface="+mn-lt"/>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0" algn="l"/>
                        </a:tabLst>
                      </a:pPr>
                      <a:r>
                        <a:rPr kumimoji="0" lang="en-US" sz="1200" b="0" i="0" u="none" strike="noStrike" cap="none" normalizeH="0" baseline="0" dirty="0" smtClean="0">
                          <a:ln>
                            <a:noFill/>
                          </a:ln>
                          <a:solidFill>
                            <a:schemeClr val="tx1"/>
                          </a:solidFill>
                          <a:effectLst/>
                          <a:latin typeface="+mn-lt"/>
                          <a:ea typeface="Calibri" pitchFamily="34" charset="0"/>
                          <a:cs typeface="Times New Roman" pitchFamily="18" charset="0"/>
                        </a:rPr>
                        <a:t>Produces a </a:t>
                      </a:r>
                      <a:r>
                        <a:rPr kumimoji="0" lang="en-US" sz="1200" b="1" i="0" u="none" strike="noStrike" cap="none" normalizeH="0" baseline="0" dirty="0" smtClean="0">
                          <a:ln>
                            <a:noFill/>
                          </a:ln>
                          <a:solidFill>
                            <a:schemeClr val="tx1"/>
                          </a:solidFill>
                          <a:effectLst/>
                          <a:latin typeface="+mn-lt"/>
                          <a:ea typeface="Calibri" pitchFamily="34" charset="0"/>
                          <a:cs typeface="Times New Roman" pitchFamily="18" charset="0"/>
                        </a:rPr>
                        <a:t>concise report</a:t>
                      </a:r>
                      <a:r>
                        <a:rPr kumimoji="0" lang="en-US" sz="1200" b="0" i="0" u="none" strike="noStrike" cap="none" normalizeH="0" baseline="0" dirty="0" smtClean="0">
                          <a:ln>
                            <a:noFill/>
                          </a:ln>
                          <a:solidFill>
                            <a:schemeClr val="tx1"/>
                          </a:solidFill>
                          <a:effectLst/>
                          <a:latin typeface="+mn-lt"/>
                          <a:ea typeface="Calibri" pitchFamily="34" charset="0"/>
                          <a:cs typeface="Times New Roman" pitchFamily="18" charset="0"/>
                        </a:rPr>
                        <a:t> with significant findings, impressions and recommendations and can accurately identify all urgent and essentially all unexpected findings in the report. </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0" algn="l"/>
                        </a:tabLst>
                      </a:pPr>
                      <a:r>
                        <a:rPr kumimoji="0" lang="en-US" sz="1200" b="0" i="0" u="none" strike="noStrike" cap="none" normalizeH="0" baseline="0" dirty="0" err="1" smtClean="0">
                          <a:ln>
                            <a:noFill/>
                          </a:ln>
                          <a:solidFill>
                            <a:schemeClr val="tx1"/>
                          </a:solidFill>
                          <a:effectLst/>
                          <a:latin typeface="+mn-lt"/>
                          <a:ea typeface="Calibri" pitchFamily="34" charset="0"/>
                          <a:cs typeface="Times New Roman" pitchFamily="18" charset="0"/>
                        </a:rPr>
                        <a:t>Prac</a:t>
                      </a:r>
                      <a:r>
                        <a:rPr kumimoji="0" lang="en-US" sz="1200" b="0" i="0" u="none" strike="noStrike" cap="none" normalizeH="0" baseline="0" dirty="0" smtClean="0">
                          <a:ln>
                            <a:noFill/>
                          </a:ln>
                          <a:solidFill>
                            <a:schemeClr val="tx1"/>
                          </a:solidFill>
                          <a:effectLst/>
                          <a:latin typeface="+mn-lt"/>
                          <a:ea typeface="Calibri" pitchFamily="34" charset="0"/>
                          <a:cs typeface="Times New Roman" pitchFamily="18" charset="0"/>
                        </a:rPr>
                        <a:t> Grad</a:t>
                      </a:r>
                    </a:p>
                    <a:p>
                      <a:pPr marL="0" marR="0" lvl="0" indent="0" algn="l" defTabSz="914400" rtl="0" eaLnBrk="1" fontAlgn="base" latinLnBrk="0" hangingPunct="1">
                        <a:lnSpc>
                          <a:spcPct val="100000"/>
                        </a:lnSpc>
                        <a:spcBef>
                          <a:spcPct val="0"/>
                        </a:spcBef>
                        <a:spcAft>
                          <a:spcPct val="0"/>
                        </a:spcAft>
                        <a:buClrTx/>
                        <a:buSzTx/>
                        <a:buFontTx/>
                        <a:buNone/>
                        <a:tabLst>
                          <a:tab pos="0" algn="l"/>
                        </a:tabLst>
                      </a:pPr>
                      <a:endParaRPr kumimoji="0" lang="en-US" sz="1200" b="0" i="0" u="none" strike="noStrike" cap="none" normalizeH="0" baseline="0" dirty="0" smtClean="0">
                        <a:ln>
                          <a:noFill/>
                        </a:ln>
                        <a:solidFill>
                          <a:schemeClr val="tx1"/>
                        </a:solidFill>
                        <a:effectLst/>
                        <a:latin typeface="+mn-lt"/>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0" algn="l"/>
                        </a:tabLst>
                      </a:pPr>
                      <a:r>
                        <a:rPr kumimoji="0" lang="en-US" sz="1200" b="0" i="0" u="none" strike="noStrike" cap="none" normalizeH="0" baseline="0" dirty="0" smtClean="0">
                          <a:ln>
                            <a:noFill/>
                          </a:ln>
                          <a:solidFill>
                            <a:schemeClr val="tx1"/>
                          </a:solidFill>
                          <a:effectLst/>
                          <a:latin typeface="+mn-lt"/>
                          <a:ea typeface="Calibri" pitchFamily="34" charset="0"/>
                          <a:cs typeface="Times New Roman" pitchFamily="18" charset="0"/>
                        </a:rPr>
                        <a:t>Is a role model for written reporting and actively teaches junior level residents and provides feedback.</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23570" name="Text Box 42"/>
          <p:cNvSpPr txBox="1">
            <a:spLocks noChangeArrowheads="1"/>
          </p:cNvSpPr>
          <p:nvPr/>
        </p:nvSpPr>
        <p:spPr bwMode="auto">
          <a:xfrm>
            <a:off x="152400" y="112693"/>
            <a:ext cx="8893175"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Garamond" charset="0"/>
                <a:ea typeface="ＭＳ Ｐゴシック" charset="0"/>
                <a:cs typeface="Arial" charset="0"/>
              </a:defRPr>
            </a:lvl1pPr>
            <a:lvl2pPr marL="742950" indent="-285750" eaLnBrk="0" hangingPunct="0">
              <a:defRPr>
                <a:solidFill>
                  <a:schemeClr val="tx1"/>
                </a:solidFill>
                <a:latin typeface="Garamond" charset="0"/>
                <a:ea typeface="Arial" charset="0"/>
                <a:cs typeface="Arial" charset="0"/>
              </a:defRPr>
            </a:lvl2pPr>
            <a:lvl3pPr marL="1143000" indent="-228600" eaLnBrk="0" hangingPunct="0">
              <a:defRPr>
                <a:solidFill>
                  <a:schemeClr val="tx1"/>
                </a:solidFill>
                <a:latin typeface="Garamond" charset="0"/>
                <a:ea typeface="Arial" charset="0"/>
                <a:cs typeface="Arial" charset="0"/>
              </a:defRPr>
            </a:lvl3pPr>
            <a:lvl4pPr marL="1600200" indent="-228600" eaLnBrk="0" hangingPunct="0">
              <a:defRPr>
                <a:solidFill>
                  <a:schemeClr val="tx1"/>
                </a:solidFill>
                <a:latin typeface="Garamond" charset="0"/>
                <a:ea typeface="Arial" charset="0"/>
                <a:cs typeface="Arial" charset="0"/>
              </a:defRPr>
            </a:lvl4pPr>
            <a:lvl5pPr marL="2057400" indent="-228600" eaLnBrk="0" hangingPunct="0">
              <a:defRPr>
                <a:solidFill>
                  <a:schemeClr val="tx1"/>
                </a:solidFill>
                <a:latin typeface="Garamond" charset="0"/>
                <a:ea typeface="Arial" charset="0"/>
                <a:cs typeface="Arial" charset="0"/>
              </a:defRPr>
            </a:lvl5pPr>
            <a:lvl6pPr marL="2514600" indent="-228600" eaLnBrk="0" fontAlgn="base" hangingPunct="0">
              <a:spcBef>
                <a:spcPct val="0"/>
              </a:spcBef>
              <a:spcAft>
                <a:spcPct val="0"/>
              </a:spcAft>
              <a:defRPr>
                <a:solidFill>
                  <a:schemeClr val="tx1"/>
                </a:solidFill>
                <a:latin typeface="Garamond" charset="0"/>
                <a:ea typeface="Arial" charset="0"/>
                <a:cs typeface="Arial" charset="0"/>
              </a:defRPr>
            </a:lvl6pPr>
            <a:lvl7pPr marL="2971800" indent="-228600" eaLnBrk="0" fontAlgn="base" hangingPunct="0">
              <a:spcBef>
                <a:spcPct val="0"/>
              </a:spcBef>
              <a:spcAft>
                <a:spcPct val="0"/>
              </a:spcAft>
              <a:defRPr>
                <a:solidFill>
                  <a:schemeClr val="tx1"/>
                </a:solidFill>
                <a:latin typeface="Garamond" charset="0"/>
                <a:ea typeface="Arial" charset="0"/>
                <a:cs typeface="Arial" charset="0"/>
              </a:defRPr>
            </a:lvl7pPr>
            <a:lvl8pPr marL="3429000" indent="-228600" eaLnBrk="0" fontAlgn="base" hangingPunct="0">
              <a:spcBef>
                <a:spcPct val="0"/>
              </a:spcBef>
              <a:spcAft>
                <a:spcPct val="0"/>
              </a:spcAft>
              <a:defRPr>
                <a:solidFill>
                  <a:schemeClr val="tx1"/>
                </a:solidFill>
                <a:latin typeface="Garamond" charset="0"/>
                <a:ea typeface="Arial" charset="0"/>
                <a:cs typeface="Arial" charset="0"/>
              </a:defRPr>
            </a:lvl8pPr>
            <a:lvl9pPr marL="3886200" indent="-228600" eaLnBrk="0" fontAlgn="base" hangingPunct="0">
              <a:spcBef>
                <a:spcPct val="0"/>
              </a:spcBef>
              <a:spcAft>
                <a:spcPct val="0"/>
              </a:spcAft>
              <a:defRPr>
                <a:solidFill>
                  <a:schemeClr val="tx1"/>
                </a:solidFill>
                <a:latin typeface="Garamond" charset="0"/>
                <a:ea typeface="Arial" charset="0"/>
                <a:cs typeface="Arial" charset="0"/>
              </a:defRPr>
            </a:lvl9pPr>
          </a:lstStyle>
          <a:p>
            <a:pPr algn="ctr" eaLnBrk="1" hangingPunct="1"/>
            <a:r>
              <a:rPr lang="en-US" sz="2800" dirty="0" smtClean="0">
                <a:latin typeface="+mj-lt"/>
                <a:cs typeface="Arial" panose="020B0604020202020204" pitchFamily="34" charset="0"/>
              </a:rPr>
              <a:t>Diagnostic Radiology: </a:t>
            </a:r>
          </a:p>
          <a:p>
            <a:pPr algn="ctr" eaLnBrk="1" hangingPunct="1"/>
            <a:r>
              <a:rPr lang="en-US" sz="2800" dirty="0" smtClean="0">
                <a:latin typeface="+mj-lt"/>
                <a:cs typeface="Arial" panose="020B0604020202020204" pitchFamily="34" charset="0"/>
              </a:rPr>
              <a:t>Interpersonal </a:t>
            </a:r>
            <a:r>
              <a:rPr lang="en-US" sz="2800" dirty="0">
                <a:latin typeface="+mj-lt"/>
                <a:cs typeface="Arial" panose="020B0604020202020204" pitchFamily="34" charset="0"/>
              </a:rPr>
              <a:t>and </a:t>
            </a:r>
            <a:r>
              <a:rPr lang="en-US" sz="2800" dirty="0" smtClean="0">
                <a:latin typeface="+mj-lt"/>
                <a:cs typeface="Arial" panose="020B0604020202020204" pitchFamily="34" charset="0"/>
              </a:rPr>
              <a:t>Communication </a:t>
            </a:r>
            <a:r>
              <a:rPr lang="en-US" sz="2800" dirty="0">
                <a:latin typeface="+mj-lt"/>
                <a:cs typeface="Arial" panose="020B0604020202020204" pitchFamily="34" charset="0"/>
              </a:rPr>
              <a:t>S</a:t>
            </a:r>
            <a:r>
              <a:rPr lang="en-US" sz="2800" dirty="0" smtClean="0">
                <a:latin typeface="+mj-lt"/>
                <a:cs typeface="Arial" panose="020B0604020202020204" pitchFamily="34" charset="0"/>
              </a:rPr>
              <a:t>kills</a:t>
            </a:r>
            <a:endParaRPr lang="en-US" sz="2800" dirty="0">
              <a:latin typeface="+mj-lt"/>
              <a:cs typeface="Arial" panose="020B0604020202020204" pitchFamily="34" charset="0"/>
            </a:endParaRPr>
          </a:p>
        </p:txBody>
      </p:sp>
    </p:spTree>
    <p:extLst>
      <p:ext uri="{BB962C8B-B14F-4D97-AF65-F5344CB8AC3E}">
        <p14:creationId xmlns:p14="http://schemas.microsoft.com/office/powerpoint/2010/main" val="38762414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762000"/>
          </a:xfrm>
        </p:spPr>
        <p:txBody>
          <a:bodyPr/>
          <a:lstStyle/>
          <a:p>
            <a:r>
              <a:rPr lang="en-US" sz="3600" dirty="0" smtClean="0">
                <a:latin typeface="+mj-lt"/>
              </a:rPr>
              <a:t>How Do we Assess Milestone Levels?</a:t>
            </a:r>
            <a:endParaRPr lang="en-US" sz="3600" dirty="0">
              <a:latin typeface="+mj-lt"/>
            </a:endParaRPr>
          </a:p>
        </p:txBody>
      </p:sp>
      <p:sp>
        <p:nvSpPr>
          <p:cNvPr id="3" name="Content Placeholder 2"/>
          <p:cNvSpPr>
            <a:spLocks noGrp="1"/>
          </p:cNvSpPr>
          <p:nvPr>
            <p:ph idx="1"/>
          </p:nvPr>
        </p:nvSpPr>
        <p:spPr/>
        <p:txBody>
          <a:bodyPr/>
          <a:lstStyle/>
          <a:p>
            <a:r>
              <a:rPr lang="en-US" dirty="0" smtClean="0"/>
              <a:t>Milestones are not assessment tools to be used for gathering detailed information</a:t>
            </a:r>
          </a:p>
          <a:p>
            <a:pPr marL="0" indent="0">
              <a:buNone/>
            </a:pPr>
            <a:endParaRPr lang="en-US" dirty="0" smtClean="0"/>
          </a:p>
          <a:p>
            <a:r>
              <a:rPr lang="en-US" dirty="0" smtClean="0"/>
              <a:t>They do not replace end-of-rotation forms, simulation, multi-source evaluations, Objective Structured Clinical Examinations (OSCEs), which are completed by individuals</a:t>
            </a:r>
          </a:p>
          <a:p>
            <a:endParaRPr lang="en-US" dirty="0"/>
          </a:p>
          <a:p>
            <a:r>
              <a:rPr lang="en-US" dirty="0" smtClean="0"/>
              <a:t>More pieces of data allow for more precision</a:t>
            </a:r>
            <a:endParaRPr lang="en-US" dirty="0"/>
          </a:p>
        </p:txBody>
      </p:sp>
    </p:spTree>
    <p:extLst>
      <p:ext uri="{BB962C8B-B14F-4D97-AF65-F5344CB8AC3E}">
        <p14:creationId xmlns:p14="http://schemas.microsoft.com/office/powerpoint/2010/main" val="3342816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838200"/>
          </a:xfrm>
        </p:spPr>
        <p:txBody>
          <a:bodyPr/>
          <a:lstStyle/>
          <a:p>
            <a:r>
              <a:rPr lang="en-US" dirty="0" smtClean="0"/>
              <a:t>Examples of Assessment Tools</a:t>
            </a:r>
            <a:endParaRPr lang="en-US" dirty="0"/>
          </a:p>
        </p:txBody>
      </p:sp>
      <p:sp>
        <p:nvSpPr>
          <p:cNvPr id="4" name="Content Placeholder 3"/>
          <p:cNvSpPr>
            <a:spLocks noGrp="1"/>
          </p:cNvSpPr>
          <p:nvPr>
            <p:ph idx="1"/>
          </p:nvPr>
        </p:nvSpPr>
        <p:spPr/>
        <p:txBody>
          <a:bodyPr>
            <a:normAutofit fontScale="40000" lnSpcReduction="20000"/>
          </a:bodyPr>
          <a:lstStyle/>
          <a:p>
            <a:pPr marL="0" indent="0">
              <a:buNone/>
            </a:pPr>
            <a:endParaRPr lang="en-US" dirty="0" smtClean="0"/>
          </a:p>
          <a:p>
            <a:pPr lvl="1"/>
            <a:r>
              <a:rPr lang="en-US" sz="5100" dirty="0" smtClean="0"/>
              <a:t>Global ratings scales</a:t>
            </a:r>
          </a:p>
          <a:p>
            <a:pPr lvl="2">
              <a:buFont typeface="Wingdings" panose="05000000000000000000" pitchFamily="2" charset="2"/>
              <a:buChar char="§"/>
            </a:pPr>
            <a:r>
              <a:rPr lang="en-US" sz="5100" dirty="0" err="1" smtClean="0"/>
              <a:t>Likert</a:t>
            </a:r>
            <a:r>
              <a:rPr lang="en-US" sz="5100" dirty="0" smtClean="0"/>
              <a:t> scales reveal bias toward high scores</a:t>
            </a:r>
          </a:p>
          <a:p>
            <a:pPr lvl="2">
              <a:buFont typeface="Wingdings" panose="05000000000000000000" pitchFamily="2" charset="2"/>
              <a:buChar char="§"/>
            </a:pPr>
            <a:r>
              <a:rPr lang="en-US" sz="5100" dirty="0" smtClean="0"/>
              <a:t>Should be anchored</a:t>
            </a:r>
          </a:p>
          <a:p>
            <a:pPr lvl="1"/>
            <a:r>
              <a:rPr lang="en-US" sz="5100" dirty="0" smtClean="0"/>
              <a:t>Objective structured clinical examinations (OSCE)</a:t>
            </a:r>
          </a:p>
          <a:p>
            <a:pPr lvl="1"/>
            <a:r>
              <a:rPr lang="en-US" sz="5100" dirty="0" smtClean="0"/>
              <a:t>Simulation assessments</a:t>
            </a:r>
          </a:p>
          <a:p>
            <a:pPr lvl="1"/>
            <a:r>
              <a:rPr lang="en-US" sz="5100" dirty="0" smtClean="0"/>
              <a:t>Check-off sheets</a:t>
            </a:r>
          </a:p>
          <a:p>
            <a:pPr lvl="1"/>
            <a:r>
              <a:rPr lang="en-US" sz="5100" dirty="0" smtClean="0"/>
              <a:t>Mapping of current evaluation tools/questions to sub-competency milestones</a:t>
            </a:r>
          </a:p>
          <a:p>
            <a:pPr lvl="1"/>
            <a:r>
              <a:rPr lang="en-US" sz="5100" dirty="0" smtClean="0"/>
              <a:t>Extrapolation of results of:</a:t>
            </a:r>
          </a:p>
          <a:p>
            <a:pPr lvl="2">
              <a:buFont typeface="Wingdings" panose="05000000000000000000" pitchFamily="2" charset="2"/>
              <a:buChar char="§"/>
            </a:pPr>
            <a:r>
              <a:rPr lang="en-US" sz="5100" dirty="0" smtClean="0"/>
              <a:t>Team building exercises</a:t>
            </a:r>
          </a:p>
          <a:p>
            <a:pPr lvl="2">
              <a:buFont typeface="Wingdings" panose="05000000000000000000" pitchFamily="2" charset="2"/>
              <a:buChar char="§"/>
            </a:pPr>
            <a:r>
              <a:rPr lang="en-US" sz="5100" dirty="0" smtClean="0"/>
              <a:t>Merit badge courses- ACLS, ATLS, PALS</a:t>
            </a:r>
          </a:p>
          <a:p>
            <a:pPr lvl="2">
              <a:buFont typeface="Wingdings" panose="05000000000000000000" pitchFamily="2" charset="2"/>
              <a:buChar char="§"/>
            </a:pPr>
            <a:r>
              <a:rPr lang="en-US" sz="5100" dirty="0" smtClean="0"/>
              <a:t>Specific rotations</a:t>
            </a:r>
          </a:p>
          <a:p>
            <a:pPr lvl="1">
              <a:buClr>
                <a:srgbClr val="FF0000"/>
              </a:buClr>
            </a:pPr>
            <a:endParaRPr lang="en-US" sz="3800" dirty="0"/>
          </a:p>
        </p:txBody>
      </p:sp>
    </p:spTree>
    <p:extLst>
      <p:ext uri="{BB962C8B-B14F-4D97-AF65-F5344CB8AC3E}">
        <p14:creationId xmlns:p14="http://schemas.microsoft.com/office/powerpoint/2010/main" val="3221675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914400"/>
          </a:xfrm>
        </p:spPr>
        <p:txBody>
          <a:bodyPr/>
          <a:lstStyle/>
          <a:p>
            <a:r>
              <a:rPr lang="en-US" sz="3600" dirty="0" smtClean="0">
                <a:latin typeface="+mj-lt"/>
              </a:rPr>
              <a:t>How do we Assess Milestones Levels?</a:t>
            </a:r>
            <a:endParaRPr lang="en-US" sz="3600" dirty="0">
              <a:latin typeface="+mj-lt"/>
            </a:endParaRPr>
          </a:p>
        </p:txBody>
      </p:sp>
      <p:sp>
        <p:nvSpPr>
          <p:cNvPr id="3" name="Content Placeholder 2"/>
          <p:cNvSpPr>
            <a:spLocks noGrp="1"/>
          </p:cNvSpPr>
          <p:nvPr>
            <p:ph idx="1"/>
          </p:nvPr>
        </p:nvSpPr>
        <p:spPr/>
        <p:txBody>
          <a:bodyPr/>
          <a:lstStyle/>
          <a:p>
            <a:r>
              <a:rPr lang="en-US" dirty="0"/>
              <a:t>Milestones are a summary of </a:t>
            </a:r>
            <a:r>
              <a:rPr lang="en-US" dirty="0" smtClean="0"/>
              <a:t>how </a:t>
            </a:r>
            <a:r>
              <a:rPr lang="en-US" dirty="0"/>
              <a:t>a resident is </a:t>
            </a:r>
            <a:r>
              <a:rPr lang="en-US" dirty="0" smtClean="0"/>
              <a:t>progressing</a:t>
            </a:r>
            <a:endParaRPr lang="en-US" dirty="0"/>
          </a:p>
          <a:p>
            <a:r>
              <a:rPr lang="en-US" dirty="0" smtClean="0"/>
              <a:t>We have to gather data to be able to decide on how residents progress on the milestones</a:t>
            </a:r>
          </a:p>
          <a:p>
            <a:r>
              <a:rPr lang="en-US" dirty="0"/>
              <a:t>Some </a:t>
            </a:r>
            <a:r>
              <a:rPr lang="en-US" dirty="0" smtClean="0"/>
              <a:t>subcompetencies </a:t>
            </a:r>
            <a:r>
              <a:rPr lang="en-US" dirty="0"/>
              <a:t>may be more amenable to monthly, quarterly, or semi-annual global rating </a:t>
            </a:r>
            <a:r>
              <a:rPr lang="en-US" dirty="0" smtClean="0"/>
              <a:t>scales, some may be collected once during the entire program</a:t>
            </a:r>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36656271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lstStyle/>
          <a:p>
            <a:r>
              <a:rPr lang="en-US" dirty="0" smtClean="0"/>
              <a:t>Assessment Issues</a:t>
            </a:r>
            <a:endParaRPr lang="en-US" dirty="0"/>
          </a:p>
        </p:txBody>
      </p:sp>
      <p:sp>
        <p:nvSpPr>
          <p:cNvPr id="4" name="Content Placeholder 3"/>
          <p:cNvSpPr>
            <a:spLocks noGrp="1"/>
          </p:cNvSpPr>
          <p:nvPr>
            <p:ph idx="1"/>
          </p:nvPr>
        </p:nvSpPr>
        <p:spPr/>
        <p:txBody>
          <a:bodyPr>
            <a:normAutofit/>
          </a:bodyPr>
          <a:lstStyle/>
          <a:p>
            <a:r>
              <a:rPr lang="en-US" dirty="0" smtClean="0"/>
              <a:t>Can the Milestones Report replace current assessment tools or end-of-rotation evaluation forms?</a:t>
            </a:r>
          </a:p>
          <a:p>
            <a:pPr lvl="1">
              <a:buFont typeface="Wingdings" panose="05000000000000000000" pitchFamily="2" charset="2"/>
              <a:buChar char="§"/>
            </a:pPr>
            <a:r>
              <a:rPr lang="en-US" dirty="0" smtClean="0"/>
              <a:t>Pros: when it is relevant and fits the situation; when it is understood by the evaluator</a:t>
            </a:r>
          </a:p>
          <a:p>
            <a:pPr lvl="1">
              <a:buFont typeface="Wingdings" panose="05000000000000000000" pitchFamily="2" charset="2"/>
              <a:buChar char="§"/>
            </a:pPr>
            <a:r>
              <a:rPr lang="en-US" dirty="0" smtClean="0"/>
              <a:t>Cons: when Milestones language is too broad or general or does not apply to the experience; too many milestones to assess</a:t>
            </a:r>
          </a:p>
          <a:p>
            <a:pPr lvl="1"/>
            <a:endParaRPr lang="en-US" dirty="0"/>
          </a:p>
        </p:txBody>
      </p:sp>
    </p:spTree>
    <p:extLst>
      <p:ext uri="{BB962C8B-B14F-4D97-AF65-F5344CB8AC3E}">
        <p14:creationId xmlns:p14="http://schemas.microsoft.com/office/powerpoint/2010/main" val="730816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itle 1"/>
          <p:cNvSpPr>
            <a:spLocks noGrp="1"/>
          </p:cNvSpPr>
          <p:nvPr>
            <p:ph type="title"/>
          </p:nvPr>
        </p:nvSpPr>
        <p:spPr>
          <a:xfrm>
            <a:off x="533400" y="76201"/>
            <a:ext cx="8229600" cy="1295399"/>
          </a:xfrm>
        </p:spPr>
        <p:txBody>
          <a:bodyPr/>
          <a:lstStyle/>
          <a:p>
            <a:pPr algn="l"/>
            <a:r>
              <a:rPr lang="en-US" sz="2800" dirty="0" smtClean="0">
                <a:latin typeface="+mj-lt"/>
              </a:rPr>
              <a:t>The Resident’s Milestone </a:t>
            </a:r>
            <a:r>
              <a:rPr lang="en-US" sz="2800" dirty="0">
                <a:latin typeface="+mj-lt"/>
              </a:rPr>
              <a:t>L</a:t>
            </a:r>
            <a:r>
              <a:rPr lang="en-US" sz="2800" dirty="0" smtClean="0">
                <a:latin typeface="+mj-lt"/>
              </a:rPr>
              <a:t>evel is Determined by   </a:t>
            </a:r>
            <a:br>
              <a:rPr lang="en-US" sz="2800" dirty="0" smtClean="0">
                <a:latin typeface="+mj-lt"/>
              </a:rPr>
            </a:br>
            <a:r>
              <a:rPr lang="en-US" sz="2800" dirty="0">
                <a:latin typeface="+mj-lt"/>
              </a:rPr>
              <a:t> </a:t>
            </a:r>
            <a:r>
              <a:rPr lang="en-US" sz="2800" dirty="0" smtClean="0">
                <a:latin typeface="+mj-lt"/>
              </a:rPr>
              <a:t>the </a:t>
            </a:r>
            <a:r>
              <a:rPr lang="en-US" sz="2800" dirty="0">
                <a:latin typeface="+mj-lt"/>
              </a:rPr>
              <a:t>Clinical Competency Committee</a:t>
            </a:r>
          </a:p>
        </p:txBody>
      </p:sp>
      <p:sp>
        <p:nvSpPr>
          <p:cNvPr id="88066" name="Content Placeholder 2"/>
          <p:cNvSpPr>
            <a:spLocks noGrp="1"/>
          </p:cNvSpPr>
          <p:nvPr>
            <p:ph idx="1"/>
          </p:nvPr>
        </p:nvSpPr>
        <p:spPr>
          <a:xfrm>
            <a:off x="676275" y="1695450"/>
            <a:ext cx="7853363" cy="3927475"/>
          </a:xfrm>
        </p:spPr>
        <p:txBody>
          <a:bodyPr/>
          <a:lstStyle/>
          <a:p>
            <a:r>
              <a:rPr lang="en-US" sz="2400" dirty="0">
                <a:latin typeface="Arial" charset="0"/>
              </a:rPr>
              <a:t>A group of faculty </a:t>
            </a:r>
            <a:r>
              <a:rPr lang="en-US" sz="2400" dirty="0" smtClean="0">
                <a:latin typeface="Arial" charset="0"/>
              </a:rPr>
              <a:t>members </a:t>
            </a:r>
            <a:r>
              <a:rPr lang="en-US" sz="2400" dirty="0">
                <a:latin typeface="Arial" charset="0"/>
              </a:rPr>
              <a:t>looking at </a:t>
            </a:r>
            <a:r>
              <a:rPr lang="en-US" sz="2400" dirty="0" smtClean="0">
                <a:latin typeface="Arial" charset="0"/>
              </a:rPr>
              <a:t>the Milestones</a:t>
            </a:r>
            <a:endParaRPr lang="en-US" altLang="ja-JP" sz="2400" dirty="0">
              <a:latin typeface="Arial" charset="0"/>
            </a:endParaRPr>
          </a:p>
          <a:p>
            <a:r>
              <a:rPr lang="en-US" sz="2400" dirty="0">
                <a:latin typeface="Arial" charset="0"/>
              </a:rPr>
              <a:t>The same set of eyes looking at other evaluations:</a:t>
            </a:r>
          </a:p>
          <a:p>
            <a:pPr lvl="1"/>
            <a:r>
              <a:rPr lang="en-US" sz="2000" dirty="0" smtClean="0">
                <a:latin typeface="Arial" charset="0"/>
              </a:rPr>
              <a:t>End-of-rotation</a:t>
            </a:r>
            <a:endParaRPr lang="en-US" sz="2000" dirty="0">
              <a:latin typeface="Arial" charset="0"/>
            </a:endParaRPr>
          </a:p>
          <a:p>
            <a:pPr lvl="1"/>
            <a:r>
              <a:rPr lang="en-US" sz="2000" dirty="0">
                <a:latin typeface="Arial" charset="0"/>
              </a:rPr>
              <a:t>Nurses</a:t>
            </a:r>
          </a:p>
          <a:p>
            <a:pPr lvl="1"/>
            <a:r>
              <a:rPr lang="en-US" sz="2000" dirty="0">
                <a:latin typeface="Arial" charset="0"/>
              </a:rPr>
              <a:t>Patients and families</a:t>
            </a:r>
          </a:p>
          <a:p>
            <a:pPr lvl="1"/>
            <a:r>
              <a:rPr lang="en-US" sz="2000" dirty="0">
                <a:latin typeface="Arial" charset="0"/>
              </a:rPr>
              <a:t>Peers</a:t>
            </a:r>
          </a:p>
          <a:p>
            <a:pPr lvl="1"/>
            <a:r>
              <a:rPr lang="en-US" sz="2000" dirty="0">
                <a:latin typeface="Arial" charset="0"/>
              </a:rPr>
              <a:t>Others</a:t>
            </a:r>
          </a:p>
          <a:p>
            <a:r>
              <a:rPr lang="en-US" sz="2400" dirty="0">
                <a:latin typeface="Arial" charset="0"/>
              </a:rPr>
              <a:t>The same process is applied </a:t>
            </a:r>
            <a:r>
              <a:rPr lang="en-US" sz="2400" dirty="0" smtClean="0">
                <a:latin typeface="Arial" charset="0"/>
              </a:rPr>
              <a:t>uniformly</a:t>
            </a:r>
          </a:p>
          <a:p>
            <a:r>
              <a:rPr lang="en-US" sz="2400" dirty="0" smtClean="0">
                <a:latin typeface="Arial" charset="0"/>
              </a:rPr>
              <a:t>Allows for more uniformity and less individual bias </a:t>
            </a:r>
            <a:endParaRPr lang="en-US" sz="2400" dirty="0">
              <a:latin typeface="Arial" charset="0"/>
            </a:endParaRPr>
          </a:p>
        </p:txBody>
      </p:sp>
    </p:spTree>
    <p:extLst>
      <p:ext uri="{BB962C8B-B14F-4D97-AF65-F5344CB8AC3E}">
        <p14:creationId xmlns:p14="http://schemas.microsoft.com/office/powerpoint/2010/main" val="26560409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550" y="298450"/>
            <a:ext cx="8763000" cy="692150"/>
          </a:xfrm>
        </p:spPr>
        <p:txBody>
          <a:bodyPr/>
          <a:lstStyle/>
          <a:p>
            <a:pPr>
              <a:defRPr/>
            </a:pPr>
            <a:r>
              <a:rPr lang="en-US" dirty="0" smtClean="0"/>
              <a:t>Clinical Competency Committee</a:t>
            </a:r>
            <a:endParaRPr lang="en-US" dirty="0"/>
          </a:p>
        </p:txBody>
      </p:sp>
      <p:sp>
        <p:nvSpPr>
          <p:cNvPr id="3" name="Rounded Rectangle 2"/>
          <p:cNvSpPr/>
          <p:nvPr/>
        </p:nvSpPr>
        <p:spPr>
          <a:xfrm>
            <a:off x="3276600" y="4000500"/>
            <a:ext cx="2590800" cy="10795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r>
              <a:rPr lang="en-US" sz="2400" dirty="0"/>
              <a:t>Clinical </a:t>
            </a:r>
            <a:r>
              <a:rPr lang="en-US" sz="2400" dirty="0" smtClean="0"/>
              <a:t>Competency </a:t>
            </a:r>
            <a:r>
              <a:rPr lang="en-US" sz="2400" dirty="0"/>
              <a:t>Committee</a:t>
            </a:r>
          </a:p>
        </p:txBody>
      </p:sp>
      <p:sp>
        <p:nvSpPr>
          <p:cNvPr id="4" name="Oval 3"/>
          <p:cNvSpPr/>
          <p:nvPr/>
        </p:nvSpPr>
        <p:spPr>
          <a:xfrm>
            <a:off x="3346452" y="1514778"/>
            <a:ext cx="2057400" cy="91440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t>End-of-Rotation </a:t>
            </a:r>
            <a:r>
              <a:rPr lang="en-US" dirty="0"/>
              <a:t>Evaluations</a:t>
            </a:r>
          </a:p>
        </p:txBody>
      </p:sp>
      <p:sp>
        <p:nvSpPr>
          <p:cNvPr id="5" name="Oval 4"/>
          <p:cNvSpPr/>
          <p:nvPr/>
        </p:nvSpPr>
        <p:spPr>
          <a:xfrm>
            <a:off x="241299" y="5156200"/>
            <a:ext cx="2133600" cy="91440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Peer Evaluations</a:t>
            </a:r>
          </a:p>
        </p:txBody>
      </p:sp>
      <p:sp>
        <p:nvSpPr>
          <p:cNvPr id="6" name="Oval 5"/>
          <p:cNvSpPr/>
          <p:nvPr/>
        </p:nvSpPr>
        <p:spPr>
          <a:xfrm>
            <a:off x="5343131" y="1219200"/>
            <a:ext cx="1943100" cy="72390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Self</a:t>
            </a:r>
          </a:p>
          <a:p>
            <a:pPr algn="ctr">
              <a:defRPr/>
            </a:pPr>
            <a:r>
              <a:rPr lang="en-US" dirty="0"/>
              <a:t>Evaluations</a:t>
            </a:r>
          </a:p>
        </p:txBody>
      </p:sp>
      <p:sp>
        <p:nvSpPr>
          <p:cNvPr id="7" name="Oval 6"/>
          <p:cNvSpPr/>
          <p:nvPr/>
        </p:nvSpPr>
        <p:spPr>
          <a:xfrm>
            <a:off x="7340600" y="1244600"/>
            <a:ext cx="1295400" cy="64135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Case Logs</a:t>
            </a:r>
          </a:p>
        </p:txBody>
      </p:sp>
      <p:sp>
        <p:nvSpPr>
          <p:cNvPr id="8" name="Oval 7"/>
          <p:cNvSpPr/>
          <p:nvPr/>
        </p:nvSpPr>
        <p:spPr>
          <a:xfrm>
            <a:off x="6972300" y="2954337"/>
            <a:ext cx="2133600" cy="914400"/>
          </a:xfrm>
          <a:prstGeom prst="ellipse">
            <a:avLst/>
          </a:prstGeom>
          <a:solidFill>
            <a:schemeClr val="accent3">
              <a:lumMod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Student Evaluations</a:t>
            </a:r>
          </a:p>
        </p:txBody>
      </p:sp>
      <p:sp>
        <p:nvSpPr>
          <p:cNvPr id="9" name="Oval 8"/>
          <p:cNvSpPr/>
          <p:nvPr/>
        </p:nvSpPr>
        <p:spPr>
          <a:xfrm>
            <a:off x="7080250" y="5105400"/>
            <a:ext cx="1981200" cy="1206004"/>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t>Patient/</a:t>
            </a:r>
          </a:p>
          <a:p>
            <a:pPr algn="ctr">
              <a:defRPr/>
            </a:pPr>
            <a:r>
              <a:rPr lang="en-US" dirty="0" smtClean="0"/>
              <a:t>Family </a:t>
            </a:r>
            <a:r>
              <a:rPr lang="en-US" dirty="0"/>
              <a:t>Evaluations</a:t>
            </a:r>
          </a:p>
        </p:txBody>
      </p:sp>
      <p:sp>
        <p:nvSpPr>
          <p:cNvPr id="10" name="Oval 9"/>
          <p:cNvSpPr/>
          <p:nvPr/>
        </p:nvSpPr>
        <p:spPr>
          <a:xfrm>
            <a:off x="114300" y="1715294"/>
            <a:ext cx="2133600" cy="125730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Operative Performance Rating Scales</a:t>
            </a:r>
          </a:p>
        </p:txBody>
      </p:sp>
      <p:sp>
        <p:nvSpPr>
          <p:cNvPr id="11" name="Oval 10"/>
          <p:cNvSpPr/>
          <p:nvPr/>
        </p:nvSpPr>
        <p:spPr>
          <a:xfrm>
            <a:off x="38100" y="3200400"/>
            <a:ext cx="2209800" cy="129540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Nursing and Ancillary Personnel Evaluations</a:t>
            </a:r>
          </a:p>
        </p:txBody>
      </p:sp>
      <p:cxnSp>
        <p:nvCxnSpPr>
          <p:cNvPr id="16" name="Straight Arrow Connector 15"/>
          <p:cNvCxnSpPr>
            <a:stCxn id="4" idx="4"/>
            <a:endCxn id="3" idx="0"/>
          </p:cNvCxnSpPr>
          <p:nvPr/>
        </p:nvCxnSpPr>
        <p:spPr>
          <a:xfrm>
            <a:off x="4375152" y="2429178"/>
            <a:ext cx="196848" cy="1571322"/>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7" name="Straight Arrow Connector 16"/>
          <p:cNvCxnSpPr>
            <a:stCxn id="10" idx="5"/>
          </p:cNvCxnSpPr>
          <p:nvPr/>
        </p:nvCxnSpPr>
        <p:spPr>
          <a:xfrm>
            <a:off x="1935442" y="2788467"/>
            <a:ext cx="1341158" cy="1478733"/>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8" name="Straight Arrow Connector 17"/>
          <p:cNvCxnSpPr/>
          <p:nvPr/>
        </p:nvCxnSpPr>
        <p:spPr>
          <a:xfrm>
            <a:off x="2104370" y="3644900"/>
            <a:ext cx="1143000" cy="80922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2" name="Straight Arrow Connector 21"/>
          <p:cNvCxnSpPr>
            <a:stCxn id="7" idx="3"/>
          </p:cNvCxnSpPr>
          <p:nvPr/>
        </p:nvCxnSpPr>
        <p:spPr>
          <a:xfrm flipH="1">
            <a:off x="5530851" y="1792026"/>
            <a:ext cx="1999456" cy="2189424"/>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3" name="Straight Arrow Connector 22"/>
          <p:cNvCxnSpPr>
            <a:stCxn id="6" idx="4"/>
          </p:cNvCxnSpPr>
          <p:nvPr/>
        </p:nvCxnSpPr>
        <p:spPr>
          <a:xfrm flipH="1">
            <a:off x="5343131" y="1943100"/>
            <a:ext cx="971550" cy="205740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4" name="Straight Arrow Connector 23"/>
          <p:cNvCxnSpPr>
            <a:stCxn id="8" idx="2"/>
          </p:cNvCxnSpPr>
          <p:nvPr/>
        </p:nvCxnSpPr>
        <p:spPr>
          <a:xfrm flipH="1">
            <a:off x="5867400" y="3411537"/>
            <a:ext cx="1104900" cy="1042591"/>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5" name="Straight Arrow Connector 24"/>
          <p:cNvCxnSpPr/>
          <p:nvPr/>
        </p:nvCxnSpPr>
        <p:spPr>
          <a:xfrm flipH="1" flipV="1">
            <a:off x="5828508" y="4965700"/>
            <a:ext cx="1296192" cy="55780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30" name="Rectangle 29"/>
          <p:cNvSpPr/>
          <p:nvPr/>
        </p:nvSpPr>
        <p:spPr>
          <a:xfrm>
            <a:off x="2838450" y="5486400"/>
            <a:ext cx="3454400" cy="914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smtClean="0"/>
              <a:t>Assessment of Milestones</a:t>
            </a:r>
            <a:endParaRPr lang="en-US" sz="3200" dirty="0"/>
          </a:p>
        </p:txBody>
      </p:sp>
      <p:cxnSp>
        <p:nvCxnSpPr>
          <p:cNvPr id="43" name="Straight Arrow Connector 42"/>
          <p:cNvCxnSpPr>
            <a:stCxn id="3" idx="2"/>
            <a:endCxn id="30" idx="0"/>
          </p:cNvCxnSpPr>
          <p:nvPr/>
        </p:nvCxnSpPr>
        <p:spPr>
          <a:xfrm flipH="1">
            <a:off x="4565650" y="5080000"/>
            <a:ext cx="6350" cy="406400"/>
          </a:xfrm>
          <a:prstGeom prst="straightConnector1">
            <a:avLst/>
          </a:prstGeom>
          <a:ln w="76200">
            <a:tailEnd type="arrow"/>
          </a:ln>
        </p:spPr>
        <p:style>
          <a:lnRef idx="1">
            <a:schemeClr val="dk1"/>
          </a:lnRef>
          <a:fillRef idx="0">
            <a:schemeClr val="dk1"/>
          </a:fillRef>
          <a:effectRef idx="0">
            <a:schemeClr val="dk1"/>
          </a:effectRef>
          <a:fontRef idx="minor">
            <a:schemeClr val="tx1"/>
          </a:fontRef>
        </p:style>
      </p:cxnSp>
      <p:sp>
        <p:nvSpPr>
          <p:cNvPr id="49" name="Oval 48"/>
          <p:cNvSpPr/>
          <p:nvPr/>
        </p:nvSpPr>
        <p:spPr>
          <a:xfrm>
            <a:off x="7073107" y="3933825"/>
            <a:ext cx="1981200" cy="106680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Clinic </a:t>
            </a:r>
            <a:r>
              <a:rPr lang="en-US" dirty="0" smtClean="0"/>
              <a:t>Workplace </a:t>
            </a:r>
            <a:r>
              <a:rPr lang="en-US" dirty="0"/>
              <a:t>Evaluations</a:t>
            </a:r>
          </a:p>
        </p:txBody>
      </p:sp>
      <p:cxnSp>
        <p:nvCxnSpPr>
          <p:cNvPr id="50" name="Straight Arrow Connector 49"/>
          <p:cNvCxnSpPr>
            <a:stCxn id="49" idx="2"/>
          </p:cNvCxnSpPr>
          <p:nvPr/>
        </p:nvCxnSpPr>
        <p:spPr>
          <a:xfrm flipH="1">
            <a:off x="5828507" y="4467225"/>
            <a:ext cx="1244600" cy="206376"/>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27" name="Oval 26"/>
          <p:cNvSpPr/>
          <p:nvPr/>
        </p:nvSpPr>
        <p:spPr>
          <a:xfrm>
            <a:off x="1990070" y="1308100"/>
            <a:ext cx="1371600" cy="76200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t>Mock Orals</a:t>
            </a:r>
            <a:endParaRPr lang="en-US" dirty="0"/>
          </a:p>
        </p:txBody>
      </p:sp>
      <p:sp>
        <p:nvSpPr>
          <p:cNvPr id="28" name="Oval 27"/>
          <p:cNvSpPr/>
          <p:nvPr/>
        </p:nvSpPr>
        <p:spPr>
          <a:xfrm>
            <a:off x="76200" y="4540250"/>
            <a:ext cx="1231900" cy="59055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t>OSCE</a:t>
            </a:r>
            <a:endParaRPr lang="en-US" dirty="0"/>
          </a:p>
        </p:txBody>
      </p:sp>
      <p:cxnSp>
        <p:nvCxnSpPr>
          <p:cNvPr id="31" name="Straight Arrow Connector 30"/>
          <p:cNvCxnSpPr>
            <a:stCxn id="27" idx="4"/>
          </p:cNvCxnSpPr>
          <p:nvPr/>
        </p:nvCxnSpPr>
        <p:spPr>
          <a:xfrm>
            <a:off x="2675870" y="2070100"/>
            <a:ext cx="744537" cy="1955006"/>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46" name="Oval 45"/>
          <p:cNvSpPr/>
          <p:nvPr/>
        </p:nvSpPr>
        <p:spPr>
          <a:xfrm>
            <a:off x="3034645" y="2343944"/>
            <a:ext cx="771525" cy="56592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t>ITE</a:t>
            </a:r>
            <a:endParaRPr lang="en-US" dirty="0"/>
          </a:p>
        </p:txBody>
      </p:sp>
      <p:sp>
        <p:nvSpPr>
          <p:cNvPr id="47" name="Oval 46"/>
          <p:cNvSpPr/>
          <p:nvPr/>
        </p:nvSpPr>
        <p:spPr>
          <a:xfrm>
            <a:off x="4686300" y="2478087"/>
            <a:ext cx="1028700" cy="91440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err="1" smtClean="0"/>
              <a:t>Sim</a:t>
            </a:r>
            <a:endParaRPr lang="en-US" dirty="0" smtClean="0"/>
          </a:p>
          <a:p>
            <a:pPr algn="ctr">
              <a:defRPr/>
            </a:pPr>
            <a:r>
              <a:rPr lang="en-US" dirty="0" smtClean="0"/>
              <a:t>Lab</a:t>
            </a:r>
            <a:endParaRPr lang="en-US" dirty="0"/>
          </a:p>
        </p:txBody>
      </p:sp>
      <p:cxnSp>
        <p:nvCxnSpPr>
          <p:cNvPr id="52" name="Straight Arrow Connector 51"/>
          <p:cNvCxnSpPr>
            <a:stCxn id="5" idx="6"/>
          </p:cNvCxnSpPr>
          <p:nvPr/>
        </p:nvCxnSpPr>
        <p:spPr>
          <a:xfrm flipV="1">
            <a:off x="2374899" y="4965700"/>
            <a:ext cx="901701" cy="64770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57" name="Straight Arrow Connector 56"/>
          <p:cNvCxnSpPr>
            <a:stCxn id="28" idx="6"/>
          </p:cNvCxnSpPr>
          <p:nvPr/>
        </p:nvCxnSpPr>
        <p:spPr>
          <a:xfrm flipV="1">
            <a:off x="1308100" y="4673601"/>
            <a:ext cx="1968500" cy="16192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3581400" y="2871787"/>
            <a:ext cx="492126" cy="112871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flipH="1">
            <a:off x="4940300" y="3375025"/>
            <a:ext cx="222250" cy="65008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7124700" y="1930400"/>
            <a:ext cx="1943100" cy="91440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Unsolicited</a:t>
            </a:r>
          </a:p>
          <a:p>
            <a:pPr algn="ctr"/>
            <a:r>
              <a:rPr lang="en-US" dirty="0" smtClean="0"/>
              <a:t>Comments</a:t>
            </a:r>
            <a:endParaRPr lang="en-US" dirty="0"/>
          </a:p>
        </p:txBody>
      </p:sp>
      <p:cxnSp>
        <p:nvCxnSpPr>
          <p:cNvPr id="65" name="Straight Arrow Connector 64"/>
          <p:cNvCxnSpPr/>
          <p:nvPr/>
        </p:nvCxnSpPr>
        <p:spPr>
          <a:xfrm flipH="1">
            <a:off x="5828507" y="2626904"/>
            <a:ext cx="1457725" cy="142261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489200" y="4330700"/>
            <a:ext cx="184666" cy="46166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9171334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1" fill="hold" nodeType="after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wipe(up)">
                                      <p:cBhvr>
                                        <p:cTn id="10" dur="500"/>
                                        <p:tgtEl>
                                          <p:spTgt spid="16"/>
                                        </p:tgtEl>
                                      </p:cBhvr>
                                    </p:animEffect>
                                  </p:childTnLst>
                                </p:cTn>
                              </p:par>
                            </p:childTnLst>
                          </p:cTn>
                        </p:par>
                        <p:par>
                          <p:cTn id="11" fill="hold" nodeType="afterGroup">
                            <p:stCondLst>
                              <p:cond delay="500"/>
                            </p:stCondLst>
                            <p:childTnLst>
                              <p:par>
                                <p:cTn id="12" presetID="1" presetClass="entr" presetSubtype="0" fill="hold" grpId="0" nodeType="afterEffect">
                                  <p:stCondLst>
                                    <p:cond delay="1000"/>
                                  </p:stCondLst>
                                  <p:childTnLst>
                                    <p:set>
                                      <p:cBhvr>
                                        <p:cTn id="13" dur="1" fill="hold">
                                          <p:stCondLst>
                                            <p:cond delay="0"/>
                                          </p:stCondLst>
                                        </p:cTn>
                                        <p:tgtEl>
                                          <p:spTgt spid="6"/>
                                        </p:tgtEl>
                                        <p:attrNameLst>
                                          <p:attrName>style.visibility</p:attrName>
                                        </p:attrNameLst>
                                      </p:cBhvr>
                                      <p:to>
                                        <p:strVal val="visible"/>
                                      </p:to>
                                    </p:set>
                                  </p:childTnLst>
                                </p:cTn>
                              </p:par>
                            </p:childTnLst>
                          </p:cTn>
                        </p:par>
                        <p:par>
                          <p:cTn id="14" fill="hold" nodeType="afterGroup">
                            <p:stCondLst>
                              <p:cond delay="1500"/>
                            </p:stCondLst>
                            <p:childTnLst>
                              <p:par>
                                <p:cTn id="15" presetID="22" presetClass="entr" presetSubtype="1" fill="hold"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up)">
                                      <p:cBhvr>
                                        <p:cTn id="17" dur="500"/>
                                        <p:tgtEl>
                                          <p:spTgt spid="23"/>
                                        </p:tgtEl>
                                      </p:cBhvr>
                                    </p:animEffect>
                                  </p:childTnLst>
                                </p:cTn>
                              </p:par>
                            </p:childTnLst>
                          </p:cTn>
                        </p:par>
                        <p:par>
                          <p:cTn id="18" fill="hold" nodeType="afterGroup">
                            <p:stCondLst>
                              <p:cond delay="2000"/>
                            </p:stCondLst>
                            <p:childTnLst>
                              <p:par>
                                <p:cTn id="19" presetID="1" presetClass="entr" presetSubtype="0" fill="hold" grpId="0" nodeType="afterEffect">
                                  <p:stCondLst>
                                    <p:cond delay="1000"/>
                                  </p:stCondLst>
                                  <p:childTnLst>
                                    <p:set>
                                      <p:cBhvr>
                                        <p:cTn id="20" dur="1" fill="hold">
                                          <p:stCondLst>
                                            <p:cond delay="0"/>
                                          </p:stCondLst>
                                        </p:cTn>
                                        <p:tgtEl>
                                          <p:spTgt spid="5"/>
                                        </p:tgtEl>
                                        <p:attrNameLst>
                                          <p:attrName>style.visibility</p:attrName>
                                        </p:attrNameLst>
                                      </p:cBhvr>
                                      <p:to>
                                        <p:strVal val="visible"/>
                                      </p:to>
                                    </p:set>
                                  </p:childTnLst>
                                </p:cTn>
                              </p:par>
                            </p:childTnLst>
                          </p:cTn>
                        </p:par>
                        <p:par>
                          <p:cTn id="21" fill="hold" nodeType="afterGroup">
                            <p:stCondLst>
                              <p:cond delay="3000"/>
                            </p:stCondLst>
                            <p:childTnLst>
                              <p:par>
                                <p:cTn id="22" presetID="22" presetClass="entr" presetSubtype="8" fill="hold" nodeType="afterEffect">
                                  <p:stCondLst>
                                    <p:cond delay="0"/>
                                  </p:stCondLst>
                                  <p:childTnLst>
                                    <p:set>
                                      <p:cBhvr>
                                        <p:cTn id="23" dur="1" fill="hold">
                                          <p:stCondLst>
                                            <p:cond delay="0"/>
                                          </p:stCondLst>
                                        </p:cTn>
                                        <p:tgtEl>
                                          <p:spTgt spid="52"/>
                                        </p:tgtEl>
                                        <p:attrNameLst>
                                          <p:attrName>style.visibility</p:attrName>
                                        </p:attrNameLst>
                                      </p:cBhvr>
                                      <p:to>
                                        <p:strVal val="visible"/>
                                      </p:to>
                                    </p:set>
                                    <p:animEffect transition="in" filter="wipe(left)">
                                      <p:cBhvr>
                                        <p:cTn id="24" dur="500"/>
                                        <p:tgtEl>
                                          <p:spTgt spid="52"/>
                                        </p:tgtEl>
                                      </p:cBhvr>
                                    </p:animEffect>
                                  </p:childTnLst>
                                </p:cTn>
                              </p:par>
                            </p:childTnLst>
                          </p:cTn>
                        </p:par>
                        <p:par>
                          <p:cTn id="25" fill="hold">
                            <p:stCondLst>
                              <p:cond delay="3500"/>
                            </p:stCondLst>
                            <p:childTnLst>
                              <p:par>
                                <p:cTn id="26" presetID="1" presetClass="entr" presetSubtype="0" fill="hold" grpId="0" nodeType="afterEffect">
                                  <p:stCondLst>
                                    <p:cond delay="1000"/>
                                  </p:stCondLst>
                                  <p:childTnLst>
                                    <p:set>
                                      <p:cBhvr>
                                        <p:cTn id="27" dur="1" fill="hold">
                                          <p:stCondLst>
                                            <p:cond delay="0"/>
                                          </p:stCondLst>
                                        </p:cTn>
                                        <p:tgtEl>
                                          <p:spTgt spid="7"/>
                                        </p:tgtEl>
                                        <p:attrNameLst>
                                          <p:attrName>style.visibility</p:attrName>
                                        </p:attrNameLst>
                                      </p:cBhvr>
                                      <p:to>
                                        <p:strVal val="visible"/>
                                      </p:to>
                                    </p:set>
                                  </p:childTnLst>
                                </p:cTn>
                              </p:par>
                            </p:childTnLst>
                          </p:cTn>
                        </p:par>
                        <p:par>
                          <p:cTn id="28" fill="hold">
                            <p:stCondLst>
                              <p:cond delay="4500"/>
                            </p:stCondLst>
                            <p:childTnLst>
                              <p:par>
                                <p:cTn id="29" presetID="22" presetClass="entr" presetSubtype="1" fill="hold" nodeType="after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wipe(up)">
                                      <p:cBhvr>
                                        <p:cTn id="31" dur="500"/>
                                        <p:tgtEl>
                                          <p:spTgt spid="22"/>
                                        </p:tgtEl>
                                      </p:cBhvr>
                                    </p:animEffect>
                                  </p:childTnLst>
                                </p:cTn>
                              </p:par>
                            </p:childTnLst>
                          </p:cTn>
                        </p:par>
                        <p:par>
                          <p:cTn id="32" fill="hold">
                            <p:stCondLst>
                              <p:cond delay="5000"/>
                            </p:stCondLst>
                            <p:childTnLst>
                              <p:par>
                                <p:cTn id="33" presetID="1" presetClass="entr" presetSubtype="0" fill="hold" grpId="0" nodeType="afterEffect">
                                  <p:stCondLst>
                                    <p:cond delay="500"/>
                                  </p:stCondLst>
                                  <p:childTnLst>
                                    <p:set>
                                      <p:cBhvr>
                                        <p:cTn id="34" dur="1" fill="hold">
                                          <p:stCondLst>
                                            <p:cond delay="0"/>
                                          </p:stCondLst>
                                        </p:cTn>
                                        <p:tgtEl>
                                          <p:spTgt spid="46"/>
                                        </p:tgtEl>
                                        <p:attrNameLst>
                                          <p:attrName>style.visibility</p:attrName>
                                        </p:attrNameLst>
                                      </p:cBhvr>
                                      <p:to>
                                        <p:strVal val="visible"/>
                                      </p:to>
                                    </p:set>
                                  </p:childTnLst>
                                </p:cTn>
                              </p:par>
                            </p:childTnLst>
                          </p:cTn>
                        </p:par>
                        <p:par>
                          <p:cTn id="35" fill="hold">
                            <p:stCondLst>
                              <p:cond delay="5500"/>
                            </p:stCondLst>
                            <p:childTnLst>
                              <p:par>
                                <p:cTn id="36" presetID="22" presetClass="entr" presetSubtype="1" fill="hold" nodeType="afterEffect">
                                  <p:stCondLst>
                                    <p:cond delay="0"/>
                                  </p:stCondLst>
                                  <p:childTnLst>
                                    <p:set>
                                      <p:cBhvr>
                                        <p:cTn id="37" dur="1" fill="hold">
                                          <p:stCondLst>
                                            <p:cond delay="0"/>
                                          </p:stCondLst>
                                        </p:cTn>
                                        <p:tgtEl>
                                          <p:spTgt spid="60"/>
                                        </p:tgtEl>
                                        <p:attrNameLst>
                                          <p:attrName>style.visibility</p:attrName>
                                        </p:attrNameLst>
                                      </p:cBhvr>
                                      <p:to>
                                        <p:strVal val="visible"/>
                                      </p:to>
                                    </p:set>
                                    <p:animEffect transition="in" filter="wipe(up)">
                                      <p:cBhvr>
                                        <p:cTn id="38" dur="500"/>
                                        <p:tgtEl>
                                          <p:spTgt spid="60"/>
                                        </p:tgtEl>
                                      </p:cBhvr>
                                    </p:animEffect>
                                  </p:childTnLst>
                                </p:cTn>
                              </p:par>
                            </p:childTnLst>
                          </p:cTn>
                        </p:par>
                        <p:par>
                          <p:cTn id="39" fill="hold">
                            <p:stCondLst>
                              <p:cond delay="6000"/>
                            </p:stCondLst>
                            <p:childTnLst>
                              <p:par>
                                <p:cTn id="40" presetID="1" presetClass="entr" presetSubtype="0" fill="hold" grpId="0" nodeType="afterEffect">
                                  <p:stCondLst>
                                    <p:cond delay="1000"/>
                                  </p:stCondLst>
                                  <p:childTnLst>
                                    <p:set>
                                      <p:cBhvr>
                                        <p:cTn id="41" dur="1" fill="hold">
                                          <p:stCondLst>
                                            <p:cond delay="0"/>
                                          </p:stCondLst>
                                        </p:cTn>
                                        <p:tgtEl>
                                          <p:spTgt spid="9"/>
                                        </p:tgtEl>
                                        <p:attrNameLst>
                                          <p:attrName>style.visibility</p:attrName>
                                        </p:attrNameLst>
                                      </p:cBhvr>
                                      <p:to>
                                        <p:strVal val="visible"/>
                                      </p:to>
                                    </p:set>
                                  </p:childTnLst>
                                </p:cTn>
                              </p:par>
                            </p:childTnLst>
                          </p:cTn>
                        </p:par>
                        <p:par>
                          <p:cTn id="42" fill="hold">
                            <p:stCondLst>
                              <p:cond delay="7000"/>
                            </p:stCondLst>
                            <p:childTnLst>
                              <p:par>
                                <p:cTn id="43" presetID="22" presetClass="entr" presetSubtype="2" fill="hold" nodeType="afterEffect">
                                  <p:stCondLst>
                                    <p:cond delay="0"/>
                                  </p:stCondLst>
                                  <p:childTnLst>
                                    <p:set>
                                      <p:cBhvr>
                                        <p:cTn id="44" dur="1" fill="hold">
                                          <p:stCondLst>
                                            <p:cond delay="0"/>
                                          </p:stCondLst>
                                        </p:cTn>
                                        <p:tgtEl>
                                          <p:spTgt spid="25"/>
                                        </p:tgtEl>
                                        <p:attrNameLst>
                                          <p:attrName>style.visibility</p:attrName>
                                        </p:attrNameLst>
                                      </p:cBhvr>
                                      <p:to>
                                        <p:strVal val="visible"/>
                                      </p:to>
                                    </p:set>
                                    <p:animEffect transition="in" filter="wipe(right)">
                                      <p:cBhvr>
                                        <p:cTn id="45" dur="500"/>
                                        <p:tgtEl>
                                          <p:spTgt spid="25"/>
                                        </p:tgtEl>
                                      </p:cBhvr>
                                    </p:animEffect>
                                  </p:childTnLst>
                                </p:cTn>
                              </p:par>
                            </p:childTnLst>
                          </p:cTn>
                        </p:par>
                        <p:par>
                          <p:cTn id="46" fill="hold">
                            <p:stCondLst>
                              <p:cond delay="7500"/>
                            </p:stCondLst>
                            <p:childTnLst>
                              <p:par>
                                <p:cTn id="47" presetID="1" presetClass="entr" presetSubtype="0" fill="hold" grpId="0" nodeType="afterEffect">
                                  <p:stCondLst>
                                    <p:cond delay="1000"/>
                                  </p:stCondLst>
                                  <p:childTnLst>
                                    <p:set>
                                      <p:cBhvr>
                                        <p:cTn id="48" dur="1" fill="hold">
                                          <p:stCondLst>
                                            <p:cond delay="0"/>
                                          </p:stCondLst>
                                        </p:cTn>
                                        <p:tgtEl>
                                          <p:spTgt spid="11"/>
                                        </p:tgtEl>
                                        <p:attrNameLst>
                                          <p:attrName>style.visibility</p:attrName>
                                        </p:attrNameLst>
                                      </p:cBhvr>
                                      <p:to>
                                        <p:strVal val="visible"/>
                                      </p:to>
                                    </p:set>
                                  </p:childTnLst>
                                </p:cTn>
                              </p:par>
                            </p:childTnLst>
                          </p:cTn>
                        </p:par>
                        <p:par>
                          <p:cTn id="49" fill="hold">
                            <p:stCondLst>
                              <p:cond delay="8500"/>
                            </p:stCondLst>
                            <p:childTnLst>
                              <p:par>
                                <p:cTn id="50" presetID="22" presetClass="entr" presetSubtype="1" fill="hold"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wipe(up)">
                                      <p:cBhvr>
                                        <p:cTn id="52" dur="500"/>
                                        <p:tgtEl>
                                          <p:spTgt spid="18"/>
                                        </p:tgtEl>
                                      </p:cBhvr>
                                    </p:animEffect>
                                  </p:childTnLst>
                                </p:cTn>
                              </p:par>
                            </p:childTnLst>
                          </p:cTn>
                        </p:par>
                        <p:par>
                          <p:cTn id="53" fill="hold">
                            <p:stCondLst>
                              <p:cond delay="9000"/>
                            </p:stCondLst>
                            <p:childTnLst>
                              <p:par>
                                <p:cTn id="54" presetID="1" presetClass="entr" presetSubtype="0" fill="hold" grpId="0" nodeType="afterEffect">
                                  <p:stCondLst>
                                    <p:cond delay="1000"/>
                                  </p:stCondLst>
                                  <p:childTnLst>
                                    <p:set>
                                      <p:cBhvr>
                                        <p:cTn id="55" dur="1" fill="hold">
                                          <p:stCondLst>
                                            <p:cond delay="0"/>
                                          </p:stCondLst>
                                        </p:cTn>
                                        <p:tgtEl>
                                          <p:spTgt spid="8"/>
                                        </p:tgtEl>
                                        <p:attrNameLst>
                                          <p:attrName>style.visibility</p:attrName>
                                        </p:attrNameLst>
                                      </p:cBhvr>
                                      <p:to>
                                        <p:strVal val="visible"/>
                                      </p:to>
                                    </p:set>
                                  </p:childTnLst>
                                </p:cTn>
                              </p:par>
                            </p:childTnLst>
                          </p:cTn>
                        </p:par>
                        <p:par>
                          <p:cTn id="56" fill="hold">
                            <p:stCondLst>
                              <p:cond delay="10000"/>
                            </p:stCondLst>
                            <p:childTnLst>
                              <p:par>
                                <p:cTn id="57" presetID="22" presetClass="entr" presetSubtype="1" fill="hold" nodeType="afterEffect">
                                  <p:stCondLst>
                                    <p:cond delay="0"/>
                                  </p:stCondLst>
                                  <p:childTnLst>
                                    <p:set>
                                      <p:cBhvr>
                                        <p:cTn id="58" dur="1" fill="hold">
                                          <p:stCondLst>
                                            <p:cond delay="0"/>
                                          </p:stCondLst>
                                        </p:cTn>
                                        <p:tgtEl>
                                          <p:spTgt spid="24"/>
                                        </p:tgtEl>
                                        <p:attrNameLst>
                                          <p:attrName>style.visibility</p:attrName>
                                        </p:attrNameLst>
                                      </p:cBhvr>
                                      <p:to>
                                        <p:strVal val="visible"/>
                                      </p:to>
                                    </p:set>
                                    <p:animEffect transition="in" filter="wipe(up)">
                                      <p:cBhvr>
                                        <p:cTn id="59" dur="500"/>
                                        <p:tgtEl>
                                          <p:spTgt spid="24"/>
                                        </p:tgtEl>
                                      </p:cBhvr>
                                    </p:animEffect>
                                  </p:childTnLst>
                                </p:cTn>
                              </p:par>
                            </p:childTnLst>
                          </p:cTn>
                        </p:par>
                        <p:par>
                          <p:cTn id="60" fill="hold">
                            <p:stCondLst>
                              <p:cond delay="10500"/>
                            </p:stCondLst>
                            <p:childTnLst>
                              <p:par>
                                <p:cTn id="61" presetID="1" presetClass="entr" presetSubtype="0" fill="hold" grpId="0" nodeType="afterEffect">
                                  <p:stCondLst>
                                    <p:cond delay="500"/>
                                  </p:stCondLst>
                                  <p:childTnLst>
                                    <p:set>
                                      <p:cBhvr>
                                        <p:cTn id="62" dur="1" fill="hold">
                                          <p:stCondLst>
                                            <p:cond delay="0"/>
                                          </p:stCondLst>
                                        </p:cTn>
                                        <p:tgtEl>
                                          <p:spTgt spid="47"/>
                                        </p:tgtEl>
                                        <p:attrNameLst>
                                          <p:attrName>style.visibility</p:attrName>
                                        </p:attrNameLst>
                                      </p:cBhvr>
                                      <p:to>
                                        <p:strVal val="visible"/>
                                      </p:to>
                                    </p:set>
                                  </p:childTnLst>
                                </p:cTn>
                              </p:par>
                            </p:childTnLst>
                          </p:cTn>
                        </p:par>
                        <p:par>
                          <p:cTn id="63" fill="hold">
                            <p:stCondLst>
                              <p:cond delay="11000"/>
                            </p:stCondLst>
                            <p:childTnLst>
                              <p:par>
                                <p:cTn id="64" presetID="22" presetClass="entr" presetSubtype="1" fill="hold" nodeType="afterEffect">
                                  <p:stCondLst>
                                    <p:cond delay="0"/>
                                  </p:stCondLst>
                                  <p:childTnLst>
                                    <p:set>
                                      <p:cBhvr>
                                        <p:cTn id="65" dur="1" fill="hold">
                                          <p:stCondLst>
                                            <p:cond delay="0"/>
                                          </p:stCondLst>
                                        </p:cTn>
                                        <p:tgtEl>
                                          <p:spTgt spid="63"/>
                                        </p:tgtEl>
                                        <p:attrNameLst>
                                          <p:attrName>style.visibility</p:attrName>
                                        </p:attrNameLst>
                                      </p:cBhvr>
                                      <p:to>
                                        <p:strVal val="visible"/>
                                      </p:to>
                                    </p:set>
                                    <p:animEffect transition="in" filter="wipe(up)">
                                      <p:cBhvr>
                                        <p:cTn id="66" dur="500"/>
                                        <p:tgtEl>
                                          <p:spTgt spid="63"/>
                                        </p:tgtEl>
                                      </p:cBhvr>
                                    </p:animEffect>
                                  </p:childTnLst>
                                </p:cTn>
                              </p:par>
                            </p:childTnLst>
                          </p:cTn>
                        </p:par>
                        <p:par>
                          <p:cTn id="67" fill="hold">
                            <p:stCondLst>
                              <p:cond delay="11500"/>
                            </p:stCondLst>
                            <p:childTnLst>
                              <p:par>
                                <p:cTn id="68" presetID="1" presetClass="entr" presetSubtype="0" fill="hold" grpId="0" nodeType="afterEffect">
                                  <p:stCondLst>
                                    <p:cond delay="1000"/>
                                  </p:stCondLst>
                                  <p:childTnLst>
                                    <p:set>
                                      <p:cBhvr>
                                        <p:cTn id="69" dur="1" fill="hold">
                                          <p:stCondLst>
                                            <p:cond delay="0"/>
                                          </p:stCondLst>
                                        </p:cTn>
                                        <p:tgtEl>
                                          <p:spTgt spid="10"/>
                                        </p:tgtEl>
                                        <p:attrNameLst>
                                          <p:attrName>style.visibility</p:attrName>
                                        </p:attrNameLst>
                                      </p:cBhvr>
                                      <p:to>
                                        <p:strVal val="visible"/>
                                      </p:to>
                                    </p:set>
                                  </p:childTnLst>
                                </p:cTn>
                              </p:par>
                            </p:childTnLst>
                          </p:cTn>
                        </p:par>
                        <p:par>
                          <p:cTn id="70" fill="hold">
                            <p:stCondLst>
                              <p:cond delay="12500"/>
                            </p:stCondLst>
                            <p:childTnLst>
                              <p:par>
                                <p:cTn id="71" presetID="22" presetClass="entr" presetSubtype="1" fill="hold" nodeType="afterEffect">
                                  <p:stCondLst>
                                    <p:cond delay="0"/>
                                  </p:stCondLst>
                                  <p:childTnLst>
                                    <p:set>
                                      <p:cBhvr>
                                        <p:cTn id="72" dur="1" fill="hold">
                                          <p:stCondLst>
                                            <p:cond delay="0"/>
                                          </p:stCondLst>
                                        </p:cTn>
                                        <p:tgtEl>
                                          <p:spTgt spid="17"/>
                                        </p:tgtEl>
                                        <p:attrNameLst>
                                          <p:attrName>style.visibility</p:attrName>
                                        </p:attrNameLst>
                                      </p:cBhvr>
                                      <p:to>
                                        <p:strVal val="visible"/>
                                      </p:to>
                                    </p:set>
                                    <p:animEffect transition="in" filter="wipe(up)">
                                      <p:cBhvr>
                                        <p:cTn id="73" dur="500"/>
                                        <p:tgtEl>
                                          <p:spTgt spid="17"/>
                                        </p:tgtEl>
                                      </p:cBhvr>
                                    </p:animEffect>
                                  </p:childTnLst>
                                </p:cTn>
                              </p:par>
                            </p:childTnLst>
                          </p:cTn>
                        </p:par>
                        <p:par>
                          <p:cTn id="74" fill="hold">
                            <p:stCondLst>
                              <p:cond delay="13000"/>
                            </p:stCondLst>
                            <p:childTnLst>
                              <p:par>
                                <p:cTn id="75" presetID="1" presetClass="entr" presetSubtype="0" fill="hold" grpId="0" nodeType="afterEffect">
                                  <p:stCondLst>
                                    <p:cond delay="1000"/>
                                  </p:stCondLst>
                                  <p:childTnLst>
                                    <p:set>
                                      <p:cBhvr>
                                        <p:cTn id="76" dur="1" fill="hold">
                                          <p:stCondLst>
                                            <p:cond delay="0"/>
                                          </p:stCondLst>
                                        </p:cTn>
                                        <p:tgtEl>
                                          <p:spTgt spid="49"/>
                                        </p:tgtEl>
                                        <p:attrNameLst>
                                          <p:attrName>style.visibility</p:attrName>
                                        </p:attrNameLst>
                                      </p:cBhvr>
                                      <p:to>
                                        <p:strVal val="visible"/>
                                      </p:to>
                                    </p:set>
                                  </p:childTnLst>
                                </p:cTn>
                              </p:par>
                            </p:childTnLst>
                          </p:cTn>
                        </p:par>
                        <p:par>
                          <p:cTn id="77" fill="hold">
                            <p:stCondLst>
                              <p:cond delay="14000"/>
                            </p:stCondLst>
                            <p:childTnLst>
                              <p:par>
                                <p:cTn id="78" presetID="22" presetClass="entr" presetSubtype="2" fill="hold" nodeType="afterEffect">
                                  <p:stCondLst>
                                    <p:cond delay="0"/>
                                  </p:stCondLst>
                                  <p:childTnLst>
                                    <p:set>
                                      <p:cBhvr>
                                        <p:cTn id="79" dur="1" fill="hold">
                                          <p:stCondLst>
                                            <p:cond delay="0"/>
                                          </p:stCondLst>
                                        </p:cTn>
                                        <p:tgtEl>
                                          <p:spTgt spid="50"/>
                                        </p:tgtEl>
                                        <p:attrNameLst>
                                          <p:attrName>style.visibility</p:attrName>
                                        </p:attrNameLst>
                                      </p:cBhvr>
                                      <p:to>
                                        <p:strVal val="visible"/>
                                      </p:to>
                                    </p:set>
                                    <p:animEffect transition="in" filter="wipe(right)">
                                      <p:cBhvr>
                                        <p:cTn id="80" dur="500"/>
                                        <p:tgtEl>
                                          <p:spTgt spid="50"/>
                                        </p:tgtEl>
                                      </p:cBhvr>
                                    </p:animEffect>
                                  </p:childTnLst>
                                </p:cTn>
                              </p:par>
                            </p:childTnLst>
                          </p:cTn>
                        </p:par>
                        <p:par>
                          <p:cTn id="81" fill="hold">
                            <p:stCondLst>
                              <p:cond delay="14500"/>
                            </p:stCondLst>
                            <p:childTnLst>
                              <p:par>
                                <p:cTn id="82" presetID="1" presetClass="entr" presetSubtype="0" fill="hold" grpId="0" nodeType="afterEffect">
                                  <p:stCondLst>
                                    <p:cond delay="500"/>
                                  </p:stCondLst>
                                  <p:childTnLst>
                                    <p:set>
                                      <p:cBhvr>
                                        <p:cTn id="83" dur="1" fill="hold">
                                          <p:stCondLst>
                                            <p:cond delay="0"/>
                                          </p:stCondLst>
                                        </p:cTn>
                                        <p:tgtEl>
                                          <p:spTgt spid="28"/>
                                        </p:tgtEl>
                                        <p:attrNameLst>
                                          <p:attrName>style.visibility</p:attrName>
                                        </p:attrNameLst>
                                      </p:cBhvr>
                                      <p:to>
                                        <p:strVal val="visible"/>
                                      </p:to>
                                    </p:set>
                                  </p:childTnLst>
                                </p:cTn>
                              </p:par>
                            </p:childTnLst>
                          </p:cTn>
                        </p:par>
                        <p:par>
                          <p:cTn id="84" fill="hold">
                            <p:stCondLst>
                              <p:cond delay="15000"/>
                            </p:stCondLst>
                            <p:childTnLst>
                              <p:par>
                                <p:cTn id="85" presetID="22" presetClass="entr" presetSubtype="8" fill="hold" nodeType="afterEffect">
                                  <p:stCondLst>
                                    <p:cond delay="0"/>
                                  </p:stCondLst>
                                  <p:childTnLst>
                                    <p:set>
                                      <p:cBhvr>
                                        <p:cTn id="86" dur="1" fill="hold">
                                          <p:stCondLst>
                                            <p:cond delay="0"/>
                                          </p:stCondLst>
                                        </p:cTn>
                                        <p:tgtEl>
                                          <p:spTgt spid="57"/>
                                        </p:tgtEl>
                                        <p:attrNameLst>
                                          <p:attrName>style.visibility</p:attrName>
                                        </p:attrNameLst>
                                      </p:cBhvr>
                                      <p:to>
                                        <p:strVal val="visible"/>
                                      </p:to>
                                    </p:set>
                                    <p:animEffect transition="in" filter="wipe(left)">
                                      <p:cBhvr>
                                        <p:cTn id="87" dur="500"/>
                                        <p:tgtEl>
                                          <p:spTgt spid="57"/>
                                        </p:tgtEl>
                                      </p:cBhvr>
                                    </p:animEffect>
                                  </p:childTnLst>
                                </p:cTn>
                              </p:par>
                            </p:childTnLst>
                          </p:cTn>
                        </p:par>
                        <p:par>
                          <p:cTn id="88" fill="hold">
                            <p:stCondLst>
                              <p:cond delay="15500"/>
                            </p:stCondLst>
                            <p:childTnLst>
                              <p:par>
                                <p:cTn id="89" presetID="1" presetClass="entr" presetSubtype="0" fill="hold" grpId="0" nodeType="afterEffect">
                                  <p:stCondLst>
                                    <p:cond delay="500"/>
                                  </p:stCondLst>
                                  <p:childTnLst>
                                    <p:set>
                                      <p:cBhvr>
                                        <p:cTn id="90" dur="1" fill="hold">
                                          <p:stCondLst>
                                            <p:cond delay="0"/>
                                          </p:stCondLst>
                                        </p:cTn>
                                        <p:tgtEl>
                                          <p:spTgt spid="27"/>
                                        </p:tgtEl>
                                        <p:attrNameLst>
                                          <p:attrName>style.visibility</p:attrName>
                                        </p:attrNameLst>
                                      </p:cBhvr>
                                      <p:to>
                                        <p:strVal val="visible"/>
                                      </p:to>
                                    </p:set>
                                  </p:childTnLst>
                                </p:cTn>
                              </p:par>
                            </p:childTnLst>
                          </p:cTn>
                        </p:par>
                        <p:par>
                          <p:cTn id="91" fill="hold">
                            <p:stCondLst>
                              <p:cond delay="16000"/>
                            </p:stCondLst>
                            <p:childTnLst>
                              <p:par>
                                <p:cTn id="92" presetID="22" presetClass="entr" presetSubtype="1" fill="hold" nodeType="afterEffect">
                                  <p:stCondLst>
                                    <p:cond delay="0"/>
                                  </p:stCondLst>
                                  <p:childTnLst>
                                    <p:set>
                                      <p:cBhvr>
                                        <p:cTn id="93" dur="1" fill="hold">
                                          <p:stCondLst>
                                            <p:cond delay="0"/>
                                          </p:stCondLst>
                                        </p:cTn>
                                        <p:tgtEl>
                                          <p:spTgt spid="31"/>
                                        </p:tgtEl>
                                        <p:attrNameLst>
                                          <p:attrName>style.visibility</p:attrName>
                                        </p:attrNameLst>
                                      </p:cBhvr>
                                      <p:to>
                                        <p:strVal val="visible"/>
                                      </p:to>
                                    </p:set>
                                    <p:animEffect transition="in" filter="wipe(up)">
                                      <p:cBhvr>
                                        <p:cTn id="94" dur="500"/>
                                        <p:tgtEl>
                                          <p:spTgt spid="31"/>
                                        </p:tgtEl>
                                      </p:cBhvr>
                                    </p:animEffect>
                                  </p:childTnLst>
                                </p:cTn>
                              </p:par>
                            </p:childTnLst>
                          </p:cTn>
                        </p:par>
                        <p:par>
                          <p:cTn id="95" fill="hold">
                            <p:stCondLst>
                              <p:cond delay="16500"/>
                            </p:stCondLst>
                            <p:childTnLst>
                              <p:par>
                                <p:cTn id="96" presetID="1" presetClass="entr" presetSubtype="0" fill="hold" grpId="0" nodeType="afterEffect">
                                  <p:stCondLst>
                                    <p:cond delay="500"/>
                                  </p:stCondLst>
                                  <p:childTnLst>
                                    <p:set>
                                      <p:cBhvr>
                                        <p:cTn id="97" dur="1" fill="hold">
                                          <p:stCondLst>
                                            <p:cond delay="0"/>
                                          </p:stCondLst>
                                        </p:cTn>
                                        <p:tgtEl>
                                          <p:spTgt spid="40"/>
                                        </p:tgtEl>
                                        <p:attrNameLst>
                                          <p:attrName>style.visibility</p:attrName>
                                        </p:attrNameLst>
                                      </p:cBhvr>
                                      <p:to>
                                        <p:strVal val="visible"/>
                                      </p:to>
                                    </p:set>
                                  </p:childTnLst>
                                </p:cTn>
                              </p:par>
                            </p:childTnLst>
                          </p:cTn>
                        </p:par>
                        <p:par>
                          <p:cTn id="98" fill="hold">
                            <p:stCondLst>
                              <p:cond delay="17000"/>
                            </p:stCondLst>
                            <p:childTnLst>
                              <p:par>
                                <p:cTn id="99" presetID="22" presetClass="entr" presetSubtype="1" fill="hold" nodeType="afterEffect">
                                  <p:stCondLst>
                                    <p:cond delay="0"/>
                                  </p:stCondLst>
                                  <p:childTnLst>
                                    <p:set>
                                      <p:cBhvr>
                                        <p:cTn id="100" dur="1" fill="hold">
                                          <p:stCondLst>
                                            <p:cond delay="0"/>
                                          </p:stCondLst>
                                        </p:cTn>
                                        <p:tgtEl>
                                          <p:spTgt spid="65"/>
                                        </p:tgtEl>
                                        <p:attrNameLst>
                                          <p:attrName>style.visibility</p:attrName>
                                        </p:attrNameLst>
                                      </p:cBhvr>
                                      <p:to>
                                        <p:strVal val="visible"/>
                                      </p:to>
                                    </p:set>
                                    <p:animEffect transition="in" filter="wipe(up)">
                                      <p:cBhvr>
                                        <p:cTn id="101" dur="500"/>
                                        <p:tgtEl>
                                          <p:spTgt spid="65"/>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1" fill="hold" nodeType="clickEffect">
                                  <p:stCondLst>
                                    <p:cond delay="0"/>
                                  </p:stCondLst>
                                  <p:childTnLst>
                                    <p:set>
                                      <p:cBhvr>
                                        <p:cTn id="105" dur="1" fill="hold">
                                          <p:stCondLst>
                                            <p:cond delay="0"/>
                                          </p:stCondLst>
                                        </p:cTn>
                                        <p:tgtEl>
                                          <p:spTgt spid="43"/>
                                        </p:tgtEl>
                                        <p:attrNameLst>
                                          <p:attrName>style.visibility</p:attrName>
                                        </p:attrNameLst>
                                      </p:cBhvr>
                                      <p:to>
                                        <p:strVal val="visible"/>
                                      </p:to>
                                    </p:set>
                                    <p:animEffect transition="in" filter="wipe(up)">
                                      <p:cBhvr>
                                        <p:cTn id="106" dur="500"/>
                                        <p:tgtEl>
                                          <p:spTgt spid="43"/>
                                        </p:tgtEl>
                                      </p:cBhvr>
                                    </p:animEffect>
                                  </p:childTnLst>
                                </p:cTn>
                              </p:par>
                            </p:childTnLst>
                          </p:cTn>
                        </p:par>
                        <p:par>
                          <p:cTn id="107" fill="hold">
                            <p:stCondLst>
                              <p:cond delay="500"/>
                            </p:stCondLst>
                            <p:childTnLst>
                              <p:par>
                                <p:cTn id="108" presetID="1" presetClass="entr" presetSubtype="0" fill="hold" grpId="0" nodeType="afterEffect">
                                  <p:stCondLst>
                                    <p:cond delay="500"/>
                                  </p:stCondLst>
                                  <p:childTnLst>
                                    <p:set>
                                      <p:cBhvr>
                                        <p:cTn id="109"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30" grpId="0" animBg="1"/>
      <p:bldP spid="49" grpId="0" animBg="1"/>
      <p:bldP spid="27" grpId="0" animBg="1"/>
      <p:bldP spid="28" grpId="0" animBg="1"/>
      <p:bldP spid="46" grpId="0" animBg="1"/>
      <p:bldP spid="47"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457200" y="304800"/>
            <a:ext cx="8534400" cy="1092669"/>
          </a:xfrm>
        </p:spPr>
        <p:txBody>
          <a:bodyPr>
            <a:normAutofit/>
          </a:bodyPr>
          <a:lstStyle/>
          <a:p>
            <a:r>
              <a:rPr lang="en-US" dirty="0" smtClean="0">
                <a:latin typeface="Arial" charset="0"/>
              </a:rPr>
              <a:t>Implementing Milestones</a:t>
            </a:r>
            <a:endParaRPr lang="en-US" dirty="0">
              <a:latin typeface="Arial" charset="0"/>
            </a:endParaRPr>
          </a:p>
        </p:txBody>
      </p:sp>
      <p:sp>
        <p:nvSpPr>
          <p:cNvPr id="48130" name="Content Placeholder 2"/>
          <p:cNvSpPr>
            <a:spLocks noGrp="1"/>
          </p:cNvSpPr>
          <p:nvPr>
            <p:ph idx="1"/>
          </p:nvPr>
        </p:nvSpPr>
        <p:spPr>
          <a:xfrm>
            <a:off x="533400" y="1752600"/>
            <a:ext cx="7924800" cy="4537167"/>
          </a:xfrm>
        </p:spPr>
        <p:txBody>
          <a:bodyPr/>
          <a:lstStyle/>
          <a:p>
            <a:pPr marL="0" indent="0">
              <a:buNone/>
            </a:pPr>
            <a:r>
              <a:rPr lang="en-US" dirty="0" smtClean="0">
                <a:latin typeface="Arial" charset="0"/>
              </a:rPr>
              <a:t>Objectives:</a:t>
            </a:r>
          </a:p>
          <a:p>
            <a:pPr marL="514350" indent="-514350">
              <a:buFont typeface="+mj-lt"/>
              <a:buAutoNum type="arabicPeriod"/>
            </a:pPr>
            <a:endParaRPr lang="en-US" dirty="0">
              <a:latin typeface="Arial" charset="0"/>
            </a:endParaRPr>
          </a:p>
          <a:p>
            <a:r>
              <a:rPr lang="en-US" dirty="0" smtClean="0">
                <a:latin typeface="Arial" charset="0"/>
              </a:rPr>
              <a:t>Define the Milestones</a:t>
            </a:r>
          </a:p>
          <a:p>
            <a:r>
              <a:rPr lang="en-US" dirty="0" smtClean="0">
                <a:latin typeface="Arial" charset="0"/>
              </a:rPr>
              <a:t>Explain how the Milestones work</a:t>
            </a:r>
          </a:p>
          <a:p>
            <a:r>
              <a:rPr lang="en-US" dirty="0" smtClean="0">
                <a:latin typeface="Arial" charset="0"/>
              </a:rPr>
              <a:t>Describe how to assess for the Milestones</a:t>
            </a:r>
          </a:p>
        </p:txBody>
      </p:sp>
    </p:spTree>
    <p:extLst>
      <p:ext uri="{BB962C8B-B14F-4D97-AF65-F5344CB8AC3E}">
        <p14:creationId xmlns:p14="http://schemas.microsoft.com/office/powerpoint/2010/main" val="520923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457200" y="152400"/>
            <a:ext cx="8229600" cy="1143000"/>
          </a:xfrm>
        </p:spPr>
        <p:txBody>
          <a:bodyPr/>
          <a:lstStyle/>
          <a:p>
            <a:r>
              <a:rPr lang="en-US" dirty="0">
                <a:latin typeface="+mj-lt"/>
              </a:rPr>
              <a:t>Development Schedule</a:t>
            </a:r>
          </a:p>
        </p:txBody>
      </p:sp>
      <p:sp>
        <p:nvSpPr>
          <p:cNvPr id="2" name="Content Placeholder 1"/>
          <p:cNvSpPr>
            <a:spLocks noGrp="1"/>
          </p:cNvSpPr>
          <p:nvPr>
            <p:ph idx="1"/>
          </p:nvPr>
        </p:nvSpPr>
        <p:spPr>
          <a:xfrm>
            <a:off x="228600" y="1600201"/>
            <a:ext cx="8763000" cy="4525963"/>
          </a:xfrm>
        </p:spPr>
        <p:txBody>
          <a:bodyPr/>
          <a:lstStyle/>
          <a:p>
            <a:r>
              <a:rPr lang="en-US" b="1" dirty="0" smtClean="0"/>
              <a:t>2013	</a:t>
            </a:r>
            <a:r>
              <a:rPr lang="en-US" dirty="0" smtClean="0"/>
              <a:t>July – seven Phase I specialties begin      </a:t>
            </a:r>
          </a:p>
          <a:p>
            <a:pPr marL="0" indent="0">
              <a:buNone/>
            </a:pPr>
            <a:r>
              <a:rPr lang="en-US" dirty="0"/>
              <a:t> </a:t>
            </a:r>
            <a:r>
              <a:rPr lang="en-US" dirty="0" smtClean="0"/>
              <a:t>                  using the Milestones</a:t>
            </a:r>
          </a:p>
          <a:p>
            <a:pPr marL="0" indent="0">
              <a:buNone/>
            </a:pPr>
            <a:r>
              <a:rPr lang="en-US" b="1" dirty="0"/>
              <a:t>	</a:t>
            </a:r>
            <a:r>
              <a:rPr lang="en-US" b="1" dirty="0" smtClean="0"/>
              <a:t>	</a:t>
            </a:r>
            <a:r>
              <a:rPr lang="en-US" dirty="0" smtClean="0"/>
              <a:t>Report in December 2013 and June 2014</a:t>
            </a:r>
          </a:p>
          <a:p>
            <a:r>
              <a:rPr lang="en-US" b="1" dirty="0" smtClean="0"/>
              <a:t>2014	</a:t>
            </a:r>
            <a:r>
              <a:rPr lang="en-US" dirty="0" smtClean="0"/>
              <a:t>July – all Core specialties and most phase 		I subspecialties start using the Milestones</a:t>
            </a:r>
          </a:p>
          <a:p>
            <a:pPr marL="0" indent="0">
              <a:buNone/>
            </a:pPr>
            <a:r>
              <a:rPr lang="en-US" dirty="0"/>
              <a:t>	</a:t>
            </a:r>
            <a:r>
              <a:rPr lang="en-US" dirty="0" smtClean="0"/>
              <a:t>	Report in December 2014 and June 2015</a:t>
            </a:r>
          </a:p>
          <a:p>
            <a:r>
              <a:rPr lang="en-US" b="1" dirty="0" smtClean="0"/>
              <a:t>2015</a:t>
            </a:r>
            <a:r>
              <a:rPr lang="en-US" dirty="0" smtClean="0"/>
              <a:t>	The Milestones for all subspecialties are</a:t>
            </a:r>
          </a:p>
          <a:p>
            <a:pPr marL="0" indent="0">
              <a:buNone/>
            </a:pPr>
            <a:r>
              <a:rPr lang="en-US" b="1" dirty="0"/>
              <a:t>	</a:t>
            </a:r>
            <a:r>
              <a:rPr lang="en-US" b="1" dirty="0" smtClean="0"/>
              <a:t>	</a:t>
            </a:r>
            <a:r>
              <a:rPr lang="en-US" dirty="0" smtClean="0"/>
              <a:t>developed and in use</a:t>
            </a:r>
            <a:endParaRPr lang="en-US" dirty="0"/>
          </a:p>
        </p:txBody>
      </p:sp>
    </p:spTree>
    <p:extLst>
      <p:ext uri="{BB962C8B-B14F-4D97-AF65-F5344CB8AC3E}">
        <p14:creationId xmlns:p14="http://schemas.microsoft.com/office/powerpoint/2010/main" val="2221844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228600" y="381000"/>
            <a:ext cx="8534400" cy="914400"/>
          </a:xfrm>
        </p:spPr>
        <p:txBody>
          <a:bodyPr>
            <a:normAutofit/>
          </a:bodyPr>
          <a:lstStyle/>
          <a:p>
            <a:r>
              <a:rPr lang="en-US" dirty="0" smtClean="0">
                <a:latin typeface="Arial" charset="0"/>
              </a:rPr>
              <a:t>Summary</a:t>
            </a:r>
            <a:endParaRPr lang="en-US" dirty="0">
              <a:latin typeface="Arial" charset="0"/>
            </a:endParaRPr>
          </a:p>
        </p:txBody>
      </p:sp>
      <p:sp>
        <p:nvSpPr>
          <p:cNvPr id="48130" name="Content Placeholder 2"/>
          <p:cNvSpPr>
            <a:spLocks noGrp="1"/>
          </p:cNvSpPr>
          <p:nvPr>
            <p:ph idx="1"/>
          </p:nvPr>
        </p:nvSpPr>
        <p:spPr>
          <a:xfrm>
            <a:off x="2362200" y="2133600"/>
            <a:ext cx="4648200" cy="2895600"/>
          </a:xfrm>
        </p:spPr>
        <p:txBody>
          <a:bodyPr/>
          <a:lstStyle/>
          <a:p>
            <a:r>
              <a:rPr lang="en-US" dirty="0" smtClean="0">
                <a:latin typeface="Arial" charset="0"/>
              </a:rPr>
              <a:t>What are the Milestones?</a:t>
            </a:r>
          </a:p>
          <a:p>
            <a:r>
              <a:rPr lang="en-US" dirty="0" smtClean="0">
                <a:latin typeface="Arial" charset="0"/>
              </a:rPr>
              <a:t>How do we assess for the Milestones?</a:t>
            </a:r>
          </a:p>
          <a:p>
            <a:r>
              <a:rPr lang="en-US" dirty="0" smtClean="0">
                <a:latin typeface="Arial" charset="0"/>
              </a:rPr>
              <a:t>What does the ACGME expect?</a:t>
            </a:r>
            <a:endParaRPr lang="en-US" dirty="0">
              <a:latin typeface="Arial" charset="0"/>
            </a:endParaRPr>
          </a:p>
        </p:txBody>
      </p:sp>
    </p:spTree>
    <p:extLst>
      <p:ext uri="{BB962C8B-B14F-4D97-AF65-F5344CB8AC3E}">
        <p14:creationId xmlns:p14="http://schemas.microsoft.com/office/powerpoint/2010/main" val="27680795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304800"/>
            <a:ext cx="8229600" cy="838200"/>
          </a:xfrm>
        </p:spPr>
        <p:txBody>
          <a:bodyPr>
            <a:normAutofit/>
          </a:bodyPr>
          <a:lstStyle/>
          <a:p>
            <a:pPr algn="ctr"/>
            <a:r>
              <a:rPr lang="en-US" dirty="0" smtClean="0">
                <a:latin typeface="+mj-lt"/>
              </a:rPr>
              <a:t>Six Core Competencies </a:t>
            </a:r>
            <a:endParaRPr lang="en-US" dirty="0">
              <a:latin typeface="+mj-lt"/>
            </a:endParaRPr>
          </a:p>
        </p:txBody>
      </p:sp>
      <p:sp>
        <p:nvSpPr>
          <p:cNvPr id="2" name="Content Placeholder 1"/>
          <p:cNvSpPr>
            <a:spLocks noGrp="1"/>
          </p:cNvSpPr>
          <p:nvPr>
            <p:ph idx="1"/>
          </p:nvPr>
        </p:nvSpPr>
        <p:spPr>
          <a:xfrm>
            <a:off x="457200" y="1600201"/>
            <a:ext cx="8229600" cy="5105399"/>
          </a:xfrm>
        </p:spPr>
        <p:txBody>
          <a:bodyPr/>
          <a:lstStyle/>
          <a:p>
            <a:pPr marL="624078" indent="-514350">
              <a:buFont typeface="+mj-lt"/>
              <a:buAutoNum type="arabicPeriod"/>
            </a:pPr>
            <a:r>
              <a:rPr lang="en-US" dirty="0" smtClean="0">
                <a:latin typeface="+mj-lt"/>
              </a:rPr>
              <a:t>Medical Knowledge</a:t>
            </a:r>
          </a:p>
          <a:p>
            <a:pPr marL="624078" indent="-514350">
              <a:buFont typeface="+mj-lt"/>
              <a:buAutoNum type="arabicPeriod"/>
            </a:pPr>
            <a:r>
              <a:rPr lang="en-US" dirty="0" smtClean="0">
                <a:latin typeface="+mj-lt"/>
              </a:rPr>
              <a:t>Patient Care</a:t>
            </a:r>
          </a:p>
          <a:p>
            <a:pPr marL="624078" indent="-514350">
              <a:buFont typeface="+mj-lt"/>
              <a:buAutoNum type="arabicPeriod"/>
            </a:pPr>
            <a:r>
              <a:rPr lang="en-US" dirty="0" smtClean="0">
                <a:latin typeface="+mj-lt"/>
              </a:rPr>
              <a:t>Professionalism</a:t>
            </a:r>
          </a:p>
          <a:p>
            <a:pPr marL="624078" indent="-514350">
              <a:buFont typeface="+mj-lt"/>
              <a:buAutoNum type="arabicPeriod"/>
            </a:pPr>
            <a:r>
              <a:rPr lang="en-US" dirty="0" smtClean="0">
                <a:latin typeface="+mj-lt"/>
              </a:rPr>
              <a:t>Interpersonal and Communication Skills</a:t>
            </a:r>
          </a:p>
          <a:p>
            <a:pPr marL="624078" indent="-514350">
              <a:buFont typeface="+mj-lt"/>
              <a:buAutoNum type="arabicPeriod"/>
            </a:pPr>
            <a:r>
              <a:rPr lang="en-US" dirty="0" smtClean="0">
                <a:latin typeface="+mj-lt"/>
              </a:rPr>
              <a:t>Practice-based Learning and Improvement</a:t>
            </a:r>
          </a:p>
          <a:p>
            <a:pPr marL="624078" indent="-514350">
              <a:buFont typeface="+mj-lt"/>
              <a:buAutoNum type="arabicPeriod"/>
            </a:pPr>
            <a:r>
              <a:rPr lang="en-US" dirty="0" smtClean="0">
                <a:latin typeface="+mj-lt"/>
              </a:rPr>
              <a:t>Systems-based Practice: system improvement</a:t>
            </a:r>
            <a:endParaRPr lang="en-US" sz="1800" dirty="0">
              <a:latin typeface="+mj-lt"/>
            </a:endParaRPr>
          </a:p>
          <a:p>
            <a:pPr marL="624078" indent="-514350">
              <a:lnSpc>
                <a:spcPct val="50000"/>
              </a:lnSpc>
              <a:buFont typeface="+mj-lt"/>
              <a:buAutoNum type="arabicPeriod"/>
            </a:pPr>
            <a:endParaRPr lang="en-US" dirty="0"/>
          </a:p>
          <a:p>
            <a:pPr marL="0" indent="0">
              <a:buNone/>
            </a:pPr>
            <a:r>
              <a:rPr lang="en-US" sz="1800" dirty="0" smtClean="0"/>
              <a:t>Transition from process to outcomes</a:t>
            </a:r>
            <a:endParaRPr lang="en-US" sz="1800" dirty="0"/>
          </a:p>
        </p:txBody>
      </p:sp>
    </p:spTree>
    <p:extLst>
      <p:ext uri="{BB962C8B-B14F-4D97-AF65-F5344CB8AC3E}">
        <p14:creationId xmlns:p14="http://schemas.microsoft.com/office/powerpoint/2010/main" val="28448258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lstStyle/>
          <a:p>
            <a:r>
              <a:rPr lang="en-US" dirty="0" smtClean="0"/>
              <a:t>The Outcome Project</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1146311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16767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graphicEl>
                                              <a:dgm id="{8CBD1010-A2E2-4FFD-A26D-D862581403C3}"/>
                                            </p:graphicEl>
                                          </p:spTgt>
                                        </p:tgtEl>
                                        <p:attrNameLst>
                                          <p:attrName>style.visibility</p:attrName>
                                        </p:attrNameLst>
                                      </p:cBhvr>
                                      <p:to>
                                        <p:strVal val="visible"/>
                                      </p:to>
                                    </p:set>
                                    <p:animEffect transition="in" filter="wipe(left)">
                                      <p:cBhvr>
                                        <p:cTn id="7" dur="500"/>
                                        <p:tgtEl>
                                          <p:spTgt spid="5">
                                            <p:graphicEl>
                                              <a:dgm id="{8CBD1010-A2E2-4FFD-A26D-D862581403C3}"/>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graphicEl>
                                              <a:dgm id="{31A6501E-7BD3-4674-BE8E-6E826603CC81}"/>
                                            </p:graphicEl>
                                          </p:spTgt>
                                        </p:tgtEl>
                                        <p:attrNameLst>
                                          <p:attrName>style.visibility</p:attrName>
                                        </p:attrNameLst>
                                      </p:cBhvr>
                                      <p:to>
                                        <p:strVal val="visible"/>
                                      </p:to>
                                    </p:set>
                                    <p:animEffect transition="in" filter="wipe(left)">
                                      <p:cBhvr>
                                        <p:cTn id="12" dur="500"/>
                                        <p:tgtEl>
                                          <p:spTgt spid="5">
                                            <p:graphicEl>
                                              <a:dgm id="{31A6501E-7BD3-4674-BE8E-6E826603CC81}"/>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graphicEl>
                                              <a:dgm id="{22C5C088-0FA7-4702-95D3-6BF3F143897B}"/>
                                            </p:graphicEl>
                                          </p:spTgt>
                                        </p:tgtEl>
                                        <p:attrNameLst>
                                          <p:attrName>style.visibility</p:attrName>
                                        </p:attrNameLst>
                                      </p:cBhvr>
                                      <p:to>
                                        <p:strVal val="visible"/>
                                      </p:to>
                                    </p:set>
                                    <p:animEffect transition="in" filter="wipe(left)">
                                      <p:cBhvr>
                                        <p:cTn id="17" dur="500"/>
                                        <p:tgtEl>
                                          <p:spTgt spid="5">
                                            <p:graphicEl>
                                              <a:dgm id="{22C5C088-0FA7-4702-95D3-6BF3F143897B}"/>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graphicEl>
                                              <a:dgm id="{91D7EC3F-70EF-4C28-AF86-2956661158C3}"/>
                                            </p:graphicEl>
                                          </p:spTgt>
                                        </p:tgtEl>
                                        <p:attrNameLst>
                                          <p:attrName>style.visibility</p:attrName>
                                        </p:attrNameLst>
                                      </p:cBhvr>
                                      <p:to>
                                        <p:strVal val="visible"/>
                                      </p:to>
                                    </p:set>
                                    <p:animEffect transition="in" filter="wipe(left)">
                                      <p:cBhvr>
                                        <p:cTn id="22" dur="500"/>
                                        <p:tgtEl>
                                          <p:spTgt spid="5">
                                            <p:graphicEl>
                                              <a:dgm id="{91D7EC3F-70EF-4C28-AF86-2956661158C3}"/>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graphicEl>
                                              <a:dgm id="{599D169B-3D48-4495-A932-C6EE49D3F3B3}"/>
                                            </p:graphicEl>
                                          </p:spTgt>
                                        </p:tgtEl>
                                        <p:attrNameLst>
                                          <p:attrName>style.visibility</p:attrName>
                                        </p:attrNameLst>
                                      </p:cBhvr>
                                      <p:to>
                                        <p:strVal val="visible"/>
                                      </p:to>
                                    </p:set>
                                    <p:animEffect transition="in" filter="wipe(left)">
                                      <p:cBhvr>
                                        <p:cTn id="27" dur="500"/>
                                        <p:tgtEl>
                                          <p:spTgt spid="5">
                                            <p:graphicEl>
                                              <a:dgm id="{599D169B-3D48-4495-A932-C6EE49D3F3B3}"/>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graphicEl>
                                              <a:dgm id="{3090D638-80AB-4F27-AAEF-F3AF758B80E5}"/>
                                            </p:graphicEl>
                                          </p:spTgt>
                                        </p:tgtEl>
                                        <p:attrNameLst>
                                          <p:attrName>style.visibility</p:attrName>
                                        </p:attrNameLst>
                                      </p:cBhvr>
                                      <p:to>
                                        <p:strVal val="visible"/>
                                      </p:to>
                                    </p:set>
                                    <p:animEffect transition="in" filter="wipe(left)">
                                      <p:cBhvr>
                                        <p:cTn id="32" dur="500"/>
                                        <p:tgtEl>
                                          <p:spTgt spid="5">
                                            <p:graphicEl>
                                              <a:dgm id="{3090D638-80AB-4F27-AAEF-F3AF758B80E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lstStyle/>
          <a:p>
            <a:r>
              <a:rPr lang="en-US" dirty="0" smtClean="0">
                <a:latin typeface="+mj-lt"/>
              </a:rPr>
              <a:t>Milestone Project Goals</a:t>
            </a:r>
            <a:endParaRPr lang="en-US" dirty="0">
              <a:latin typeface="+mj-lt"/>
            </a:endParaRPr>
          </a:p>
        </p:txBody>
      </p:sp>
      <p:sp>
        <p:nvSpPr>
          <p:cNvPr id="3" name="Content Placeholder 2"/>
          <p:cNvSpPr>
            <a:spLocks noGrp="1"/>
          </p:cNvSpPr>
          <p:nvPr>
            <p:ph idx="1"/>
          </p:nvPr>
        </p:nvSpPr>
        <p:spPr/>
        <p:txBody>
          <a:bodyPr>
            <a:noAutofit/>
          </a:bodyPr>
          <a:lstStyle/>
          <a:p>
            <a:r>
              <a:rPr lang="en-US" sz="2800" dirty="0" smtClean="0">
                <a:latin typeface="+mn-lt"/>
              </a:rPr>
              <a:t>The Outcome Project had difficulty in measuring outcomes: resident performance and competency</a:t>
            </a:r>
          </a:p>
          <a:p>
            <a:endParaRPr lang="en-US" sz="2800" dirty="0">
              <a:latin typeface="+mn-lt"/>
            </a:endParaRPr>
          </a:p>
          <a:p>
            <a:r>
              <a:rPr lang="en-US" sz="2800" dirty="0" smtClean="0">
                <a:latin typeface="+mn-lt"/>
              </a:rPr>
              <a:t>Milestones provide a more explicit definition of expected resident knowledge, skills, attributes, and performance</a:t>
            </a:r>
          </a:p>
          <a:p>
            <a:pPr lvl="1">
              <a:buFont typeface="Wingdings" panose="05000000000000000000" pitchFamily="2" charset="2"/>
              <a:buChar char="§"/>
            </a:pPr>
            <a:r>
              <a:rPr lang="en-US" sz="2800" dirty="0" smtClean="0">
                <a:latin typeface="+mn-lt"/>
              </a:rPr>
              <a:t>Expand outcome evidence for accreditation and certification</a:t>
            </a:r>
          </a:p>
          <a:p>
            <a:pPr lvl="1">
              <a:buFont typeface="Wingdings" panose="05000000000000000000" pitchFamily="2" charset="2"/>
              <a:buChar char="§"/>
            </a:pPr>
            <a:r>
              <a:rPr lang="en-US" sz="2800" dirty="0" smtClean="0">
                <a:latin typeface="+mn-lt"/>
              </a:rPr>
              <a:t>Enhance public accountability</a:t>
            </a:r>
          </a:p>
        </p:txBody>
      </p:sp>
    </p:spTree>
    <p:extLst>
      <p:ext uri="{BB962C8B-B14F-4D97-AF65-F5344CB8AC3E}">
        <p14:creationId xmlns:p14="http://schemas.microsoft.com/office/powerpoint/2010/main" val="2833552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304800" y="228600"/>
            <a:ext cx="8610600" cy="1143000"/>
          </a:xfrm>
        </p:spPr>
        <p:txBody>
          <a:bodyPr/>
          <a:lstStyle/>
          <a:p>
            <a:r>
              <a:rPr lang="en-US" dirty="0">
                <a:latin typeface="Georgia" charset="0"/>
              </a:rPr>
              <a:t> </a:t>
            </a:r>
            <a:r>
              <a:rPr lang="en-US" sz="3600" dirty="0">
                <a:latin typeface="+mn-lt"/>
              </a:rPr>
              <a:t>Expected </a:t>
            </a:r>
            <a:r>
              <a:rPr lang="en-US" sz="3600" dirty="0" smtClean="0">
                <a:latin typeface="+mn-lt"/>
              </a:rPr>
              <a:t>Benefits of Milestone Assessments</a:t>
            </a:r>
            <a:endParaRPr lang="en-US" sz="3600" dirty="0">
              <a:latin typeface="+mn-lt"/>
            </a:endParaRPr>
          </a:p>
        </p:txBody>
      </p:sp>
      <p:sp>
        <p:nvSpPr>
          <p:cNvPr id="3" name="Content Placeholder 2"/>
          <p:cNvSpPr>
            <a:spLocks noGrp="1"/>
          </p:cNvSpPr>
          <p:nvPr>
            <p:ph idx="1"/>
          </p:nvPr>
        </p:nvSpPr>
        <p:spPr>
          <a:xfrm>
            <a:off x="457200" y="1524000"/>
            <a:ext cx="8229600" cy="4876800"/>
          </a:xfrm>
        </p:spPr>
        <p:txBody>
          <a:bodyPr>
            <a:noAutofit/>
          </a:bodyPr>
          <a:lstStyle/>
          <a:p>
            <a:pPr marL="0" indent="0">
              <a:buFontTx/>
              <a:buNone/>
              <a:defRPr/>
            </a:pPr>
            <a:r>
              <a:rPr lang="en-US" sz="2800" dirty="0" smtClean="0">
                <a:ea typeface="+mn-ea"/>
                <a:cs typeface="+mn-cs"/>
              </a:rPr>
              <a:t>Benefits for Residents</a:t>
            </a:r>
          </a:p>
          <a:p>
            <a:pPr>
              <a:defRPr/>
            </a:pPr>
            <a:r>
              <a:rPr lang="en-US" sz="2800" dirty="0" smtClean="0">
                <a:ea typeface="+mn-ea"/>
                <a:cs typeface="+mn-cs"/>
              </a:rPr>
              <a:t>Explicit expectations of residents</a:t>
            </a:r>
          </a:p>
          <a:p>
            <a:pPr>
              <a:defRPr/>
            </a:pPr>
            <a:r>
              <a:rPr lang="en-US" sz="2800" dirty="0" smtClean="0">
                <a:ea typeface="+mn-ea"/>
                <a:cs typeface="+mn-cs"/>
              </a:rPr>
              <a:t>Identifies areas to work on</a:t>
            </a:r>
          </a:p>
          <a:p>
            <a:pPr>
              <a:defRPr/>
            </a:pPr>
            <a:r>
              <a:rPr lang="en-US" sz="2800" dirty="0" smtClean="0">
                <a:ea typeface="+mn-ea"/>
                <a:cs typeface="+mn-cs"/>
              </a:rPr>
              <a:t>Improve evaluation of residents in all six general competencies</a:t>
            </a:r>
          </a:p>
          <a:p>
            <a:pPr>
              <a:defRPr/>
            </a:pPr>
            <a:r>
              <a:rPr lang="en-US" sz="2800" dirty="0" smtClean="0">
                <a:ea typeface="+mn-ea"/>
                <a:cs typeface="+mn-cs"/>
              </a:rPr>
              <a:t>More defined feedback from faculty members to residents</a:t>
            </a:r>
          </a:p>
          <a:p>
            <a:pPr>
              <a:defRPr/>
            </a:pPr>
            <a:r>
              <a:rPr lang="en-US" sz="2800" b="1" dirty="0" smtClean="0">
                <a:ea typeface="+mn-ea"/>
                <a:cs typeface="+mn-cs"/>
              </a:rPr>
              <a:t>Earlier identification of under-performers</a:t>
            </a:r>
          </a:p>
          <a:p>
            <a:pPr>
              <a:defRPr/>
            </a:pPr>
            <a:r>
              <a:rPr lang="en-US" sz="2800" dirty="0" smtClean="0">
                <a:ea typeface="+mn-ea"/>
                <a:cs typeface="+mn-cs"/>
              </a:rPr>
              <a:t>Provides aspirational goals for residents exceeding expectations</a:t>
            </a:r>
          </a:p>
        </p:txBody>
      </p:sp>
    </p:spTree>
    <p:extLst>
      <p:ext uri="{BB962C8B-B14F-4D97-AF65-F5344CB8AC3E}">
        <p14:creationId xmlns:p14="http://schemas.microsoft.com/office/powerpoint/2010/main" val="1068856220"/>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1143000"/>
          </a:xfrm>
        </p:spPr>
        <p:txBody>
          <a:bodyPr>
            <a:normAutofit fontScale="90000"/>
          </a:bodyPr>
          <a:lstStyle/>
          <a:p>
            <a:pPr>
              <a:defRPr/>
            </a:pPr>
            <a:r>
              <a:rPr lang="en-US" dirty="0">
                <a:latin typeface="+mj-lt"/>
                <a:ea typeface="+mj-ea"/>
                <a:cs typeface="+mj-cs"/>
              </a:rPr>
              <a:t>Expected </a:t>
            </a:r>
            <a:r>
              <a:rPr lang="en-US" dirty="0" smtClean="0">
                <a:latin typeface="+mj-lt"/>
                <a:ea typeface="+mj-ea"/>
                <a:cs typeface="+mj-cs"/>
              </a:rPr>
              <a:t>Benefits of Milestone Assessment</a:t>
            </a:r>
            <a:endParaRPr lang="en-US" dirty="0">
              <a:latin typeface="+mj-lt"/>
              <a:ea typeface="+mj-ea"/>
              <a:cs typeface="+mj-cs"/>
            </a:endParaRPr>
          </a:p>
        </p:txBody>
      </p:sp>
      <p:sp>
        <p:nvSpPr>
          <p:cNvPr id="3" name="Content Placeholder 2"/>
          <p:cNvSpPr>
            <a:spLocks noGrp="1"/>
          </p:cNvSpPr>
          <p:nvPr>
            <p:ph idx="1"/>
          </p:nvPr>
        </p:nvSpPr>
        <p:spPr>
          <a:xfrm>
            <a:off x="457200" y="1600200"/>
            <a:ext cx="8229600" cy="4800600"/>
          </a:xfrm>
        </p:spPr>
        <p:txBody>
          <a:bodyPr>
            <a:noAutofit/>
          </a:bodyPr>
          <a:lstStyle/>
          <a:p>
            <a:pPr marL="0" indent="0">
              <a:buFontTx/>
              <a:buNone/>
              <a:defRPr/>
            </a:pPr>
            <a:r>
              <a:rPr lang="en-US" sz="2400" dirty="0" smtClean="0">
                <a:latin typeface="+mn-lt"/>
                <a:ea typeface="+mn-ea"/>
                <a:cs typeface="+mn-cs"/>
              </a:rPr>
              <a:t>Benefits for the Program</a:t>
            </a:r>
          </a:p>
          <a:p>
            <a:pPr>
              <a:defRPr/>
            </a:pPr>
            <a:r>
              <a:rPr lang="en-US" sz="2400" dirty="0" smtClean="0">
                <a:latin typeface="+mn-lt"/>
                <a:ea typeface="+mn-ea"/>
                <a:cs typeface="+mn-cs"/>
              </a:rPr>
              <a:t>Guide curriculum development</a:t>
            </a:r>
          </a:p>
          <a:p>
            <a:pPr>
              <a:defRPr/>
            </a:pPr>
            <a:r>
              <a:rPr lang="en-US" sz="2400" dirty="0" smtClean="0">
                <a:latin typeface="+mn-lt"/>
                <a:ea typeface="+mn-ea"/>
                <a:cs typeface="+mn-cs"/>
              </a:rPr>
              <a:t>Guide accreditation requirement revision</a:t>
            </a:r>
          </a:p>
          <a:p>
            <a:pPr>
              <a:defRPr/>
            </a:pPr>
            <a:r>
              <a:rPr lang="en-US" sz="2400" b="1" dirty="0">
                <a:latin typeface="+mn-lt"/>
                <a:ea typeface="+mn-ea"/>
                <a:cs typeface="+mn-cs"/>
              </a:rPr>
              <a:t>Earlier identification of under-</a:t>
            </a:r>
            <a:r>
              <a:rPr lang="en-US" sz="2400" b="1" dirty="0" smtClean="0">
                <a:latin typeface="+mn-lt"/>
                <a:ea typeface="+mn-ea"/>
                <a:cs typeface="+mn-cs"/>
              </a:rPr>
              <a:t>performers</a:t>
            </a:r>
          </a:p>
          <a:p>
            <a:pPr>
              <a:defRPr/>
            </a:pPr>
            <a:endParaRPr lang="en-US" sz="2400" dirty="0">
              <a:latin typeface="+mn-lt"/>
              <a:ea typeface="+mn-ea"/>
              <a:cs typeface="+mn-cs"/>
            </a:endParaRPr>
          </a:p>
          <a:p>
            <a:pPr marL="0" indent="0">
              <a:buFontTx/>
              <a:buNone/>
              <a:defRPr/>
            </a:pPr>
            <a:r>
              <a:rPr lang="en-US" sz="2400" dirty="0" smtClean="0">
                <a:latin typeface="+mn-lt"/>
                <a:ea typeface="+mn-ea"/>
                <a:cs typeface="+mn-cs"/>
              </a:rPr>
              <a:t>Benefits for the Public</a:t>
            </a:r>
          </a:p>
          <a:p>
            <a:pPr>
              <a:defRPr/>
            </a:pPr>
            <a:r>
              <a:rPr lang="en-US" sz="2400" dirty="0">
                <a:latin typeface="+mn-lt"/>
                <a:ea typeface="+mn-ea"/>
                <a:cs typeface="+mn-cs"/>
              </a:rPr>
              <a:t>Better definition of </a:t>
            </a:r>
            <a:r>
              <a:rPr lang="en-US" sz="2400" dirty="0" smtClean="0">
                <a:latin typeface="+mn-lt"/>
                <a:ea typeface="+mn-ea"/>
                <a:cs typeface="+mn-cs"/>
              </a:rPr>
              <a:t>what a physician can do at the completion of training</a:t>
            </a:r>
          </a:p>
          <a:p>
            <a:pPr>
              <a:defRPr/>
            </a:pPr>
            <a:r>
              <a:rPr lang="en-US" sz="2400" dirty="0" smtClean="0">
                <a:latin typeface="+mn-lt"/>
                <a:ea typeface="+mn-ea"/>
                <a:cs typeface="+mn-cs"/>
              </a:rPr>
              <a:t>Use for program </a:t>
            </a:r>
            <a:r>
              <a:rPr lang="en-US" sz="2400" dirty="0">
                <a:latin typeface="+mn-lt"/>
                <a:cs typeface="+mn-cs"/>
              </a:rPr>
              <a:t>a</a:t>
            </a:r>
            <a:r>
              <a:rPr lang="en-US" sz="2400" dirty="0" smtClean="0">
                <a:latin typeface="+mn-lt"/>
                <a:ea typeface="+mn-ea"/>
                <a:cs typeface="+mn-cs"/>
              </a:rPr>
              <a:t>ccreditation</a:t>
            </a:r>
          </a:p>
          <a:p>
            <a:pPr>
              <a:defRPr/>
            </a:pPr>
            <a:r>
              <a:rPr lang="en-US" sz="2400" dirty="0" smtClean="0">
                <a:latin typeface="+mn-lt"/>
                <a:ea typeface="+mn-ea"/>
                <a:cs typeface="+mn-cs"/>
              </a:rPr>
              <a:t>Possible use for board certification</a:t>
            </a:r>
            <a:endParaRPr lang="en-US" sz="2400" dirty="0">
              <a:latin typeface="+mn-lt"/>
              <a:ea typeface="+mn-ea"/>
              <a:cs typeface="+mn-cs"/>
            </a:endParaRPr>
          </a:p>
        </p:txBody>
      </p:sp>
      <p:sp>
        <p:nvSpPr>
          <p:cNvPr id="17411" name="Slide Number Placeholder 3"/>
          <p:cNvSpPr>
            <a:spLocks noGrp="1"/>
          </p:cNvSpPr>
          <p:nvPr>
            <p:ph type="sldNum" sz="quarter" idx="4294967295"/>
          </p:nvPr>
        </p:nvSpPr>
        <p:spPr bwMode="auto">
          <a:xfrm>
            <a:off x="6553200" y="6356351"/>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2765D12-F345-494F-95BF-936413A5B659}" type="slidenum">
              <a:rPr lang="en-US" sz="1200">
                <a:solidFill>
                  <a:srgbClr val="898989"/>
                </a:solidFill>
              </a:rPr>
              <a:pPr eaLnBrk="1" hangingPunct="1"/>
              <a:t>7</a:t>
            </a:fld>
            <a:endParaRPr lang="en-US" sz="1200">
              <a:solidFill>
                <a:srgbClr val="898989"/>
              </a:solidFill>
            </a:endParaRPr>
          </a:p>
        </p:txBody>
      </p:sp>
    </p:spTree>
    <p:extLst>
      <p:ext uri="{BB962C8B-B14F-4D97-AF65-F5344CB8AC3E}">
        <p14:creationId xmlns:p14="http://schemas.microsoft.com/office/powerpoint/2010/main" val="1666556183"/>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838200"/>
          </a:xfrm>
        </p:spPr>
        <p:txBody>
          <a:bodyPr/>
          <a:lstStyle/>
          <a:p>
            <a:pPr algn="ctr"/>
            <a:r>
              <a:rPr lang="en-US" sz="4000" b="0" dirty="0" smtClean="0">
                <a:latin typeface="+mj-lt"/>
              </a:rPr>
              <a:t>What </a:t>
            </a:r>
            <a:r>
              <a:rPr lang="en-US" sz="4000" b="0" dirty="0" smtClean="0"/>
              <a:t>are </a:t>
            </a:r>
            <a:r>
              <a:rPr lang="en-US" sz="4000" b="0" dirty="0" smtClean="0">
                <a:latin typeface="+mj-lt"/>
              </a:rPr>
              <a:t>Milestones?</a:t>
            </a:r>
            <a:endParaRPr lang="en-US" sz="4000" b="0" dirty="0">
              <a:latin typeface="+mj-lt"/>
            </a:endParaRPr>
          </a:p>
        </p:txBody>
      </p:sp>
      <p:sp>
        <p:nvSpPr>
          <p:cNvPr id="4" name="Content Placeholder 3"/>
          <p:cNvSpPr>
            <a:spLocks noGrp="1"/>
          </p:cNvSpPr>
          <p:nvPr>
            <p:ph idx="1"/>
          </p:nvPr>
        </p:nvSpPr>
        <p:spPr/>
        <p:txBody>
          <a:bodyPr/>
          <a:lstStyle/>
          <a:p>
            <a:r>
              <a:rPr lang="en-US" dirty="0" smtClean="0"/>
              <a:t>General Definition: Skill and knowledge-based development that commonly occur by a specific time</a:t>
            </a:r>
            <a:br>
              <a:rPr lang="en-US" dirty="0" smtClean="0"/>
            </a:br>
            <a:endParaRPr lang="en-US" dirty="0" smtClean="0"/>
          </a:p>
          <a:p>
            <a:r>
              <a:rPr lang="en-US" dirty="0" smtClean="0"/>
              <a:t>Milestone definition (ACGME and Specialty Boards): Specific behaviors, attributes, or outcomes in the six general competency domains to be demonstrated by residents during residency</a:t>
            </a:r>
            <a:endParaRPr lang="en-US" dirty="0"/>
          </a:p>
        </p:txBody>
      </p:sp>
    </p:spTree>
    <p:extLst>
      <p:ext uri="{BB962C8B-B14F-4D97-AF65-F5344CB8AC3E}">
        <p14:creationId xmlns:p14="http://schemas.microsoft.com/office/powerpoint/2010/main" val="1892217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Table 22"/>
          <p:cNvGraphicFramePr>
            <a:graphicFrameLocks noGrp="1"/>
          </p:cNvGraphicFramePr>
          <p:nvPr/>
        </p:nvGraphicFramePr>
        <p:xfrm>
          <a:off x="381000" y="1143000"/>
          <a:ext cx="8534401" cy="5332413"/>
        </p:xfrm>
        <a:graphic>
          <a:graphicData uri="http://schemas.openxmlformats.org/drawingml/2006/table">
            <a:tbl>
              <a:tblPr/>
              <a:tblGrid>
                <a:gridCol w="1575838"/>
                <a:gridCol w="1472162"/>
                <a:gridCol w="1905000"/>
                <a:gridCol w="1828800"/>
                <a:gridCol w="1752601"/>
              </a:tblGrid>
              <a:tr h="620338">
                <a:tc gridSpan="5">
                  <a:txBody>
                    <a:bodyPr/>
                    <a:lstStyle/>
                    <a:p>
                      <a:pPr marL="693738" marR="0" indent="-693738">
                        <a:lnSpc>
                          <a:spcPct val="100000"/>
                        </a:lnSpc>
                        <a:spcBef>
                          <a:spcPts val="0"/>
                        </a:spcBef>
                        <a:spcAft>
                          <a:spcPts val="0"/>
                        </a:spcAft>
                        <a:tabLst>
                          <a:tab pos="5859145" algn="r"/>
                        </a:tabLst>
                      </a:pPr>
                      <a:r>
                        <a:rPr lang="en-US" sz="1800" b="1" kern="1200" dirty="0" smtClean="0">
                          <a:solidFill>
                            <a:schemeClr val="tx1"/>
                          </a:solidFill>
                          <a:effectLst/>
                          <a:latin typeface="+mn-lt"/>
                          <a:ea typeface="+mn-ea"/>
                          <a:cs typeface="+mn-cs"/>
                        </a:rPr>
                        <a:t>PC1.  History (Appropriate for age and impairment)</a:t>
                      </a:r>
                      <a:r>
                        <a:rPr lang="en-US" sz="800" b="1" dirty="0" smtClean="0">
                          <a:latin typeface="Calibri"/>
                          <a:ea typeface="Calibri"/>
                          <a:cs typeface="Arial"/>
                        </a:rPr>
                        <a:t>	</a:t>
                      </a:r>
                      <a:endParaRPr lang="en-US" sz="800" dirty="0">
                        <a:latin typeface="Calibri"/>
                        <a:ea typeface="Calibri"/>
                        <a:cs typeface="Times New Roman"/>
                      </a:endParaRPr>
                    </a:p>
                  </a:txBody>
                  <a:tcPr marL="48126" marR="48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85355">
                <a:tc>
                  <a:txBody>
                    <a:bodyPr/>
                    <a:lstStyle/>
                    <a:p>
                      <a:pPr marL="0" marR="0" algn="ctr">
                        <a:lnSpc>
                          <a:spcPct val="115000"/>
                        </a:lnSpc>
                        <a:spcBef>
                          <a:spcPts val="0"/>
                        </a:spcBef>
                        <a:spcAft>
                          <a:spcPts val="0"/>
                        </a:spcAft>
                      </a:pPr>
                      <a:r>
                        <a:rPr lang="en-US" sz="1600" b="1" dirty="0">
                          <a:latin typeface="Calibri"/>
                          <a:ea typeface="Calibri"/>
                          <a:cs typeface="Arial"/>
                        </a:rPr>
                        <a:t>Level 1</a:t>
                      </a:r>
                      <a:endParaRPr lang="en-US" sz="1600" dirty="0">
                        <a:latin typeface="Calibri"/>
                        <a:ea typeface="Calibri"/>
                        <a:cs typeface="Times New Roman"/>
                      </a:endParaRPr>
                    </a:p>
                  </a:txBody>
                  <a:tcPr marL="48126" marR="48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marL="0" marR="0" algn="ctr">
                        <a:lnSpc>
                          <a:spcPct val="115000"/>
                        </a:lnSpc>
                        <a:spcBef>
                          <a:spcPts val="0"/>
                        </a:spcBef>
                        <a:spcAft>
                          <a:spcPts val="0"/>
                        </a:spcAft>
                      </a:pPr>
                      <a:r>
                        <a:rPr lang="en-US" sz="1600" b="1" dirty="0">
                          <a:latin typeface="Calibri"/>
                          <a:ea typeface="Calibri"/>
                          <a:cs typeface="Arial"/>
                        </a:rPr>
                        <a:t>Level 2</a:t>
                      </a:r>
                      <a:endParaRPr lang="en-US" sz="1600" dirty="0">
                        <a:latin typeface="Calibri"/>
                        <a:ea typeface="Calibri"/>
                        <a:cs typeface="Times New Roman"/>
                      </a:endParaRPr>
                    </a:p>
                  </a:txBody>
                  <a:tcPr marL="48126" marR="48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marL="0" marR="0" algn="ctr">
                        <a:lnSpc>
                          <a:spcPct val="115000"/>
                        </a:lnSpc>
                        <a:spcBef>
                          <a:spcPts val="0"/>
                        </a:spcBef>
                        <a:spcAft>
                          <a:spcPts val="0"/>
                        </a:spcAft>
                      </a:pPr>
                      <a:r>
                        <a:rPr lang="en-US" sz="1600" b="1" dirty="0">
                          <a:latin typeface="Calibri"/>
                          <a:ea typeface="Calibri"/>
                          <a:cs typeface="Arial"/>
                        </a:rPr>
                        <a:t>Level 3</a:t>
                      </a:r>
                      <a:endParaRPr lang="en-US" sz="1600" dirty="0">
                        <a:latin typeface="Calibri"/>
                        <a:ea typeface="Calibri"/>
                        <a:cs typeface="Times New Roman"/>
                      </a:endParaRPr>
                    </a:p>
                  </a:txBody>
                  <a:tcPr marL="48126" marR="48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marL="0" marR="0" algn="ctr">
                        <a:lnSpc>
                          <a:spcPct val="115000"/>
                        </a:lnSpc>
                        <a:spcBef>
                          <a:spcPts val="0"/>
                        </a:spcBef>
                        <a:spcAft>
                          <a:spcPts val="0"/>
                        </a:spcAft>
                      </a:pPr>
                      <a:r>
                        <a:rPr lang="en-US" sz="1600" b="1" dirty="0">
                          <a:latin typeface="Calibri"/>
                          <a:ea typeface="Calibri"/>
                          <a:cs typeface="Arial"/>
                        </a:rPr>
                        <a:t>Level 4</a:t>
                      </a:r>
                      <a:endParaRPr lang="en-US" sz="1600" dirty="0">
                        <a:latin typeface="Calibri"/>
                        <a:ea typeface="Calibri"/>
                        <a:cs typeface="Times New Roman"/>
                      </a:endParaRPr>
                    </a:p>
                  </a:txBody>
                  <a:tcPr marL="48126" marR="48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marL="0" marR="0" algn="ctr">
                        <a:lnSpc>
                          <a:spcPct val="115000"/>
                        </a:lnSpc>
                        <a:spcBef>
                          <a:spcPts val="0"/>
                        </a:spcBef>
                        <a:spcAft>
                          <a:spcPts val="0"/>
                        </a:spcAft>
                      </a:pPr>
                      <a:r>
                        <a:rPr lang="en-US" sz="1600" b="1" dirty="0">
                          <a:latin typeface="Calibri"/>
                          <a:ea typeface="Calibri"/>
                          <a:cs typeface="Arial"/>
                        </a:rPr>
                        <a:t>Level 5</a:t>
                      </a:r>
                      <a:endParaRPr lang="en-US" sz="1600" dirty="0">
                        <a:latin typeface="Calibri"/>
                        <a:ea typeface="Calibri"/>
                        <a:cs typeface="Times New Roman"/>
                      </a:endParaRPr>
                    </a:p>
                  </a:txBody>
                  <a:tcPr marL="48126" marR="48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r>
              <a:tr h="4276093">
                <a:tc>
                  <a:txBody>
                    <a:bodyPr/>
                    <a:lstStyle/>
                    <a:p>
                      <a:pPr marL="0" marR="0">
                        <a:spcBef>
                          <a:spcPts val="0"/>
                        </a:spcBef>
                        <a:spcAft>
                          <a:spcPts val="0"/>
                        </a:spcAft>
                      </a:pPr>
                      <a:r>
                        <a:rPr lang="en-US" sz="1400" dirty="0">
                          <a:effectLst/>
                          <a:latin typeface="Arial" pitchFamily="34" charset="0"/>
                          <a:ea typeface="Calibri"/>
                          <a:cs typeface="Arial" pitchFamily="34" charset="0"/>
                        </a:rPr>
                        <a:t>Acquires a general medical history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Arial" pitchFamily="34" charset="0"/>
                          <a:ea typeface="Calibri"/>
                          <a:cs typeface="Arial" pitchFamily="34" charset="0"/>
                        </a:rPr>
                        <a:t>Acquires a basic physiatric history including medical, functional, and psychosocial elements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effectLst/>
                          <a:latin typeface="Arial" pitchFamily="34" charset="0"/>
                          <a:ea typeface="Calibri"/>
                          <a:cs typeface="Arial" pitchFamily="34" charset="0"/>
                        </a:rPr>
                        <a:t>Acquires a comprehensive physiatric history integrating medical, functional, and psychosocial elements</a:t>
                      </a:r>
                    </a:p>
                    <a:p>
                      <a:pPr marL="228600" marR="0">
                        <a:lnSpc>
                          <a:spcPct val="115000"/>
                        </a:lnSpc>
                        <a:spcBef>
                          <a:spcPts val="0"/>
                        </a:spcBef>
                        <a:spcAft>
                          <a:spcPts val="0"/>
                        </a:spcAft>
                      </a:pPr>
                      <a:r>
                        <a:rPr lang="en-US" sz="1400" dirty="0">
                          <a:effectLst/>
                          <a:latin typeface="Arial" pitchFamily="34" charset="0"/>
                          <a:ea typeface="Calibri"/>
                          <a:cs typeface="Arial" pitchFamily="34" charset="0"/>
                        </a:rPr>
                        <a:t> </a:t>
                      </a:r>
                    </a:p>
                    <a:p>
                      <a:pPr marL="13335" marR="0">
                        <a:spcBef>
                          <a:spcPts val="0"/>
                        </a:spcBef>
                        <a:spcAft>
                          <a:spcPts val="0"/>
                        </a:spcAft>
                      </a:pPr>
                      <a:r>
                        <a:rPr lang="en-US" sz="1400" dirty="0">
                          <a:effectLst/>
                          <a:latin typeface="Arial" pitchFamily="34" charset="0"/>
                          <a:ea typeface="Calibri"/>
                          <a:cs typeface="Arial" pitchFamily="34" charset="0"/>
                        </a:rPr>
                        <a:t>Seeks and obtains data from secondary sources when needed</a:t>
                      </a:r>
                    </a:p>
                    <a:p>
                      <a:pPr marL="13335" marR="0">
                        <a:spcBef>
                          <a:spcPts val="0"/>
                        </a:spcBef>
                        <a:spcAft>
                          <a:spcPts val="0"/>
                        </a:spcAft>
                      </a:pPr>
                      <a:r>
                        <a:rPr lang="en-US" sz="1400" dirty="0">
                          <a:effectLst/>
                          <a:latin typeface="Arial" pitchFamily="34" charset="0"/>
                          <a:ea typeface="Calibri"/>
                          <a:cs typeface="Arial" pitchFamily="34" charset="0"/>
                        </a:rPr>
                        <a:t> </a:t>
                      </a:r>
                    </a:p>
                    <a:p>
                      <a:pPr marL="0" marR="0">
                        <a:spcBef>
                          <a:spcPts val="0"/>
                        </a:spcBef>
                        <a:spcAft>
                          <a:spcPts val="0"/>
                        </a:spcAft>
                      </a:pPr>
                      <a:r>
                        <a:rPr lang="en-US" sz="1400" dirty="0">
                          <a:effectLst/>
                          <a:latin typeface="Arial" pitchFamily="34" charset="0"/>
                          <a:ea typeface="Calibri"/>
                          <a:cs typeface="Arial"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effectLst/>
                          <a:latin typeface="Arial" pitchFamily="34" charset="0"/>
                          <a:ea typeface="Calibri"/>
                          <a:cs typeface="Arial" pitchFamily="34" charset="0"/>
                        </a:rPr>
                        <a:t>Efficiently acquires and presents a relevant history in a prioritized and hypothesis driven fashion across a wide spectrum of ages and impairments </a:t>
                      </a:r>
                    </a:p>
                    <a:p>
                      <a:pPr marL="228600" marR="0">
                        <a:lnSpc>
                          <a:spcPct val="115000"/>
                        </a:lnSpc>
                        <a:spcBef>
                          <a:spcPts val="0"/>
                        </a:spcBef>
                        <a:spcAft>
                          <a:spcPts val="0"/>
                        </a:spcAft>
                      </a:pPr>
                      <a:r>
                        <a:rPr lang="en-US" sz="1400" dirty="0">
                          <a:effectLst/>
                          <a:latin typeface="Arial" pitchFamily="34" charset="0"/>
                          <a:ea typeface="Calibri"/>
                          <a:cs typeface="Arial" pitchFamily="34" charset="0"/>
                        </a:rPr>
                        <a:t> </a:t>
                      </a:r>
                    </a:p>
                    <a:p>
                      <a:pPr marL="0" marR="0">
                        <a:spcBef>
                          <a:spcPts val="0"/>
                        </a:spcBef>
                        <a:spcAft>
                          <a:spcPts val="0"/>
                        </a:spcAft>
                      </a:pPr>
                      <a:r>
                        <a:rPr lang="en-US" sz="1400" dirty="0">
                          <a:effectLst/>
                          <a:latin typeface="Arial" pitchFamily="34" charset="0"/>
                          <a:ea typeface="Calibri"/>
                          <a:cs typeface="Arial" pitchFamily="34" charset="0"/>
                        </a:rPr>
                        <a:t>Elicits subtleties and  information that may not be readily volunteered by the patient</a:t>
                      </a:r>
                    </a:p>
                    <a:p>
                      <a:pPr marL="0" marR="0">
                        <a:lnSpc>
                          <a:spcPct val="115000"/>
                        </a:lnSpc>
                        <a:spcBef>
                          <a:spcPts val="0"/>
                        </a:spcBef>
                        <a:spcAft>
                          <a:spcPts val="0"/>
                        </a:spcAft>
                      </a:pPr>
                      <a:r>
                        <a:rPr lang="en-US" sz="1400" dirty="0">
                          <a:effectLst/>
                          <a:latin typeface="Arial" pitchFamily="34" charset="0"/>
                          <a:ea typeface="Calibri"/>
                          <a:cs typeface="Arial"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effectLst/>
                          <a:latin typeface="Arial" pitchFamily="34" charset="0"/>
                          <a:ea typeface="Calibri"/>
                          <a:cs typeface="Arial" pitchFamily="34" charset="0"/>
                        </a:rPr>
                        <a:t>Gathers and synthesizes information in a highly efficient manner</a:t>
                      </a:r>
                    </a:p>
                    <a:p>
                      <a:pPr marL="228600" marR="0">
                        <a:lnSpc>
                          <a:spcPct val="115000"/>
                        </a:lnSpc>
                        <a:spcBef>
                          <a:spcPts val="0"/>
                        </a:spcBef>
                        <a:spcAft>
                          <a:spcPts val="0"/>
                        </a:spcAft>
                      </a:pPr>
                      <a:r>
                        <a:rPr lang="en-US" sz="1400" dirty="0">
                          <a:effectLst/>
                          <a:latin typeface="Arial" pitchFamily="34" charset="0"/>
                          <a:ea typeface="Calibri"/>
                          <a:cs typeface="Arial" pitchFamily="34" charset="0"/>
                        </a:rPr>
                        <a:t> </a:t>
                      </a:r>
                    </a:p>
                    <a:p>
                      <a:pPr marL="0" marR="0">
                        <a:spcBef>
                          <a:spcPts val="0"/>
                        </a:spcBef>
                        <a:spcAft>
                          <a:spcPts val="0"/>
                        </a:spcAft>
                      </a:pPr>
                      <a:r>
                        <a:rPr lang="en-US" sz="1400" dirty="0">
                          <a:effectLst/>
                          <a:latin typeface="Arial" pitchFamily="34" charset="0"/>
                          <a:ea typeface="Calibri"/>
                          <a:cs typeface="Arial" pitchFamily="34" charset="0"/>
                        </a:rPr>
                        <a:t>Rapidly focuses on presenting problem, and elicits key information in a prioritized fashion</a:t>
                      </a:r>
                    </a:p>
                    <a:p>
                      <a:pPr marL="228600" marR="0">
                        <a:lnSpc>
                          <a:spcPct val="115000"/>
                        </a:lnSpc>
                        <a:spcBef>
                          <a:spcPts val="0"/>
                        </a:spcBef>
                        <a:spcAft>
                          <a:spcPts val="0"/>
                        </a:spcAft>
                      </a:pPr>
                      <a:r>
                        <a:rPr lang="en-US" sz="1400" dirty="0">
                          <a:effectLst/>
                          <a:latin typeface="Arial" pitchFamily="34" charset="0"/>
                          <a:ea typeface="Calibri"/>
                          <a:cs typeface="Arial" pitchFamily="34" charset="0"/>
                        </a:rPr>
                        <a:t> </a:t>
                      </a:r>
                    </a:p>
                    <a:p>
                      <a:pPr marL="0" marR="0">
                        <a:lnSpc>
                          <a:spcPct val="115000"/>
                        </a:lnSpc>
                        <a:spcBef>
                          <a:spcPts val="0"/>
                        </a:spcBef>
                        <a:spcAft>
                          <a:spcPts val="0"/>
                        </a:spcAft>
                      </a:pPr>
                      <a:r>
                        <a:rPr lang="en-US" sz="1400" dirty="0">
                          <a:effectLst/>
                          <a:latin typeface="Arial" pitchFamily="34" charset="0"/>
                          <a:ea typeface="Calibri"/>
                          <a:cs typeface="Arial" pitchFamily="34" charset="0"/>
                        </a:rPr>
                        <a:t>Models the gathering of subtle and difficult information from the patient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0627">
                <a:tc gridSpan="5">
                  <a:txBody>
                    <a:bodyPr/>
                    <a:lstStyle/>
                    <a:p>
                      <a:pPr marL="0" marR="0">
                        <a:lnSpc>
                          <a:spcPct val="115000"/>
                        </a:lnSpc>
                        <a:spcBef>
                          <a:spcPts val="0"/>
                        </a:spcBef>
                        <a:spcAft>
                          <a:spcPts val="0"/>
                        </a:spcAft>
                      </a:pPr>
                      <a:endParaRPr lang="en-US" sz="800" dirty="0">
                        <a:latin typeface="Calibri"/>
                        <a:ea typeface="Calibri"/>
                        <a:cs typeface="Arial"/>
                      </a:endParaRPr>
                    </a:p>
                  </a:txBody>
                  <a:tcPr marL="48126" marR="48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grpSp>
        <p:nvGrpSpPr>
          <p:cNvPr id="2" name="Group 1"/>
          <p:cNvGrpSpPr>
            <a:grpSpLocks/>
          </p:cNvGrpSpPr>
          <p:nvPr/>
        </p:nvGrpSpPr>
        <p:grpSpPr bwMode="auto">
          <a:xfrm>
            <a:off x="182563" y="38100"/>
            <a:ext cx="8890000" cy="6362700"/>
            <a:chOff x="182563" y="38100"/>
            <a:chExt cx="8890000" cy="6362700"/>
          </a:xfrm>
        </p:grpSpPr>
        <p:sp>
          <p:nvSpPr>
            <p:cNvPr id="17" name="Oval Callout 16"/>
            <p:cNvSpPr/>
            <p:nvPr/>
          </p:nvSpPr>
          <p:spPr>
            <a:xfrm>
              <a:off x="182563" y="95250"/>
              <a:ext cx="2362200" cy="685800"/>
            </a:xfrm>
            <a:prstGeom prst="wedgeEllipseCallout">
              <a:avLst>
                <a:gd name="adj1" fmla="val -24281"/>
                <a:gd name="adj2" fmla="val 86574"/>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rgbClr val="7030A0"/>
                  </a:solidFill>
                </a:rPr>
                <a:t>General Competency</a:t>
              </a:r>
            </a:p>
          </p:txBody>
        </p:sp>
        <p:sp>
          <p:nvSpPr>
            <p:cNvPr id="12" name="Rectangle 11"/>
            <p:cNvSpPr/>
            <p:nvPr/>
          </p:nvSpPr>
          <p:spPr>
            <a:xfrm>
              <a:off x="381000" y="1143000"/>
              <a:ext cx="609600" cy="381000"/>
            </a:xfrm>
            <a:prstGeom prst="rect">
              <a:avLst/>
            </a:prstGeom>
            <a:noFill/>
            <a:ln w="44450">
              <a:solidFill>
                <a:srgbClr val="99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312738" y="1752600"/>
              <a:ext cx="8534400" cy="4648200"/>
            </a:xfrm>
            <a:prstGeom prst="rect">
              <a:avLst/>
            </a:prstGeom>
            <a:noFill/>
            <a:ln w="444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Oval Callout 17"/>
            <p:cNvSpPr/>
            <p:nvPr/>
          </p:nvSpPr>
          <p:spPr>
            <a:xfrm>
              <a:off x="4579938" y="38100"/>
              <a:ext cx="4492625" cy="800100"/>
            </a:xfrm>
            <a:prstGeom prst="wedgeEllipseCallout">
              <a:avLst>
                <a:gd name="adj1" fmla="val -19822"/>
                <a:gd name="adj2" fmla="val 184877"/>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rgbClr val="FF0000"/>
                  </a:solidFill>
                </a:rPr>
                <a:t>Developmental Progression or Set of Milestones </a:t>
              </a:r>
            </a:p>
          </p:txBody>
        </p:sp>
        <p:sp>
          <p:nvSpPr>
            <p:cNvPr id="15" name="Rectangle 14"/>
            <p:cNvSpPr/>
            <p:nvPr/>
          </p:nvSpPr>
          <p:spPr>
            <a:xfrm>
              <a:off x="5368925" y="4124325"/>
              <a:ext cx="1828800" cy="1676400"/>
            </a:xfrm>
            <a:prstGeom prst="rect">
              <a:avLst/>
            </a:prstGeom>
            <a:noFill/>
            <a:ln w="44450">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Oval Callout 25"/>
            <p:cNvSpPr/>
            <p:nvPr/>
          </p:nvSpPr>
          <p:spPr>
            <a:xfrm>
              <a:off x="2057400" y="381000"/>
              <a:ext cx="3124200" cy="762000"/>
            </a:xfrm>
            <a:prstGeom prst="wedgeEllipseCallou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smtClean="0">
                  <a:solidFill>
                    <a:srgbClr val="00B050"/>
                  </a:solidFill>
                </a:rPr>
                <a:t>Subcompetency</a:t>
              </a:r>
              <a:endParaRPr lang="en-US" b="1" dirty="0">
                <a:solidFill>
                  <a:srgbClr val="00B050"/>
                </a:solidFill>
              </a:endParaRPr>
            </a:p>
          </p:txBody>
        </p:sp>
        <p:sp>
          <p:nvSpPr>
            <p:cNvPr id="27" name="Rectangle 26"/>
            <p:cNvSpPr/>
            <p:nvPr/>
          </p:nvSpPr>
          <p:spPr>
            <a:xfrm>
              <a:off x="990600" y="1162050"/>
              <a:ext cx="7200900" cy="514350"/>
            </a:xfrm>
            <a:prstGeom prst="rect">
              <a:avLst/>
            </a:prstGeom>
            <a:noFill/>
            <a:ln w="444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00FF00"/>
                </a:solidFill>
              </a:endParaRPr>
            </a:p>
          </p:txBody>
        </p:sp>
        <p:sp>
          <p:nvSpPr>
            <p:cNvPr id="19" name="Oval Callout 18"/>
            <p:cNvSpPr/>
            <p:nvPr/>
          </p:nvSpPr>
          <p:spPr>
            <a:xfrm>
              <a:off x="2619375" y="5248275"/>
              <a:ext cx="2590800" cy="609600"/>
            </a:xfrm>
            <a:prstGeom prst="wedgeEllipseCallout">
              <a:avLst>
                <a:gd name="adj1" fmla="val 56338"/>
                <a:gd name="adj2" fmla="val -124793"/>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rgbClr val="00B050"/>
                  </a:solidFill>
                </a:rPr>
                <a:t>Milestone</a:t>
              </a:r>
            </a:p>
          </p:txBody>
        </p:sp>
      </p:grpSp>
    </p:spTree>
    <p:extLst>
      <p:ext uri="{BB962C8B-B14F-4D97-AF65-F5344CB8AC3E}">
        <p14:creationId xmlns:p14="http://schemas.microsoft.com/office/powerpoint/2010/main" val="322645904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35340</TotalTime>
  <Words>2807</Words>
  <Application>Microsoft Office PowerPoint</Application>
  <PresentationFormat>On-screen Show (4:3)</PresentationFormat>
  <Paragraphs>223</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Default Design</vt:lpstr>
      <vt:lpstr>Milestones </vt:lpstr>
      <vt:lpstr>Implementing Milestones</vt:lpstr>
      <vt:lpstr>Six Core Competencies </vt:lpstr>
      <vt:lpstr>The Outcome Project</vt:lpstr>
      <vt:lpstr>Milestone Project Goals</vt:lpstr>
      <vt:lpstr> Expected Benefits of Milestone Assessments</vt:lpstr>
      <vt:lpstr>Expected Benefits of Milestone Assessment</vt:lpstr>
      <vt:lpstr>What are Milestones?</vt:lpstr>
      <vt:lpstr>PowerPoint Presentation</vt:lpstr>
      <vt:lpstr>Sample Milestone </vt:lpstr>
      <vt:lpstr>Milestone Template</vt:lpstr>
      <vt:lpstr>PowerPoint Presentation</vt:lpstr>
      <vt:lpstr>PowerPoint Presentation</vt:lpstr>
      <vt:lpstr>How Do we Assess Milestone Levels?</vt:lpstr>
      <vt:lpstr>Examples of Assessment Tools</vt:lpstr>
      <vt:lpstr>How do we Assess Milestones Levels?</vt:lpstr>
      <vt:lpstr>Assessment Issues</vt:lpstr>
      <vt:lpstr>The Resident’s Milestone Level is Determined by     the Clinical Competency Committee</vt:lpstr>
      <vt:lpstr>Clinical Competency Committee</vt:lpstr>
      <vt:lpstr>Development Schedule</vt:lpstr>
      <vt:lpstr>Summary</vt:lpstr>
    </vt:vector>
  </TitlesOfParts>
  <Company>ACGME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Raquel Eng</dc:creator>
  <cp:lastModifiedBy>Mary Lieh-Lai</cp:lastModifiedBy>
  <cp:revision>581</cp:revision>
  <cp:lastPrinted>2013-03-27T23:07:34Z</cp:lastPrinted>
  <dcterms:created xsi:type="dcterms:W3CDTF">2008-05-08T19:26:54Z</dcterms:created>
  <dcterms:modified xsi:type="dcterms:W3CDTF">2013-12-19T20:37:37Z</dcterms:modified>
</cp:coreProperties>
</file>